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Lato Light"/>
      <p:regular r:id="rId33"/>
      <p:bold r:id="rId34"/>
      <p:italic r:id="rId35"/>
      <p:boldItalic r:id="rId36"/>
    </p:embeddedFont>
    <p:embeddedFont>
      <p:font typeface="Barlow"/>
      <p:regular r:id="rId37"/>
      <p:bold r:id="rId38"/>
      <p:italic r:id="rId39"/>
      <p:boldItalic r:id="rId40"/>
    </p:embeddedFont>
    <p:embeddedFont>
      <p:font typeface="Caveat Brush"/>
      <p:regular r:id="rId41"/>
    </p:embeddedFont>
    <p:embeddedFont>
      <p:font typeface="Century Gothi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boldItalic.fntdata"/><Relationship Id="rId20" Type="http://schemas.openxmlformats.org/officeDocument/2006/relationships/slide" Target="slides/slide13.xml"/><Relationship Id="rId42" Type="http://schemas.openxmlformats.org/officeDocument/2006/relationships/font" Target="fonts/CenturyGothic-regular.fntdata"/><Relationship Id="rId41" Type="http://schemas.openxmlformats.org/officeDocument/2006/relationships/font" Target="fonts/CaveatBrush-regular.fntdata"/><Relationship Id="rId22" Type="http://schemas.openxmlformats.org/officeDocument/2006/relationships/slide" Target="slides/slide15.xml"/><Relationship Id="rId44" Type="http://schemas.openxmlformats.org/officeDocument/2006/relationships/font" Target="fonts/CenturyGothic-italic.fntdata"/><Relationship Id="rId21" Type="http://schemas.openxmlformats.org/officeDocument/2006/relationships/slide" Target="slides/slide14.xml"/><Relationship Id="rId43" Type="http://schemas.openxmlformats.org/officeDocument/2006/relationships/font" Target="fonts/CenturyGothic-bold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schemas.openxmlformats.org/officeDocument/2006/relationships/font" Target="fonts/CenturyGothic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uni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4.xml"/><Relationship Id="rId33" Type="http://schemas.openxmlformats.org/officeDocument/2006/relationships/font" Target="fonts/LatoLight-regular.fntdata"/><Relationship Id="rId10" Type="http://schemas.openxmlformats.org/officeDocument/2006/relationships/slide" Target="slides/slide3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6.xml"/><Relationship Id="rId35" Type="http://schemas.openxmlformats.org/officeDocument/2006/relationships/font" Target="fonts/LatoLight-italic.fntdata"/><Relationship Id="rId12" Type="http://schemas.openxmlformats.org/officeDocument/2006/relationships/slide" Target="slides/slide5.xml"/><Relationship Id="rId34" Type="http://schemas.openxmlformats.org/officeDocument/2006/relationships/font" Target="fonts/LatoLight-bold.fntdata"/><Relationship Id="rId15" Type="http://schemas.openxmlformats.org/officeDocument/2006/relationships/slide" Target="slides/slide8.xml"/><Relationship Id="rId37" Type="http://schemas.openxmlformats.org/officeDocument/2006/relationships/font" Target="fonts/Barlow-regular.fntdata"/><Relationship Id="rId14" Type="http://schemas.openxmlformats.org/officeDocument/2006/relationships/slide" Target="slides/slide7.xml"/><Relationship Id="rId36" Type="http://schemas.openxmlformats.org/officeDocument/2006/relationships/font" Target="fonts/LatoLight-boldItalic.fntdata"/><Relationship Id="rId17" Type="http://schemas.openxmlformats.org/officeDocument/2006/relationships/slide" Target="slides/slide10.xml"/><Relationship Id="rId39" Type="http://schemas.openxmlformats.org/officeDocument/2006/relationships/font" Target="fonts/Barlow-italic.fntdata"/><Relationship Id="rId16" Type="http://schemas.openxmlformats.org/officeDocument/2006/relationships/slide" Target="slides/slide9.xml"/><Relationship Id="rId38" Type="http://schemas.openxmlformats.org/officeDocument/2006/relationships/font" Target="fonts/Barlow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14dc9e85b_0_61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14dc9e85b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d14dc9e85b_0_61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8423ccfc2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18423ccfc2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C6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5" name="Google Shape;325;g318423ccfc2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18423ccfc2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318423ccfc2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g318423ccfc2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8423ccfc2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318423ccfc2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714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6" name="Google Shape;346;g318423ccfc2_0_2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18423ccfc2_0_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318423ccfc2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6" name="Google Shape;356;g318423ccfc2_0_3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18423ccfc2_0_3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18423ccfc2_0_3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8" name="Google Shape;368;g318423ccfc2_0_3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18423ccfc2_0_4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318423ccfc2_0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9" name="Google Shape;379;g318423ccfc2_0_4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18423ccfc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318423ccfc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714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0" name="Google Shape;390;g318423ccfc2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18423ccfc2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18423ccfc2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714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0" name="Google Shape;400;g318423ccfc2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75cf8b7e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075cf8b7e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E8EAED"/>
              </a:solidFill>
              <a:highlight>
                <a:srgbClr val="1E3A5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3075cf8b7e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7de96ac6a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287de96ac6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E8EAED"/>
              </a:solidFill>
              <a:highlight>
                <a:srgbClr val="1E3A5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g287de96ac6a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75cf8b7ed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075cf8b7ed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E8EAED"/>
              </a:solidFill>
              <a:highlight>
                <a:srgbClr val="1E3A5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g3075cf8b7ed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75cf8b7ed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075cf8b7ed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E8EAED"/>
              </a:solidFill>
              <a:highlight>
                <a:srgbClr val="1E3A5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g3075cf8b7ed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efa49f0070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efa49f0070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g2efa49f0070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8423ccfc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318423ccfc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50"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g318423ccfc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075cf8b7ed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3075cf8b7ed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g3075cf8b7ed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18423ccfc2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318423ccfc2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25" spcFirstLastPara="1" rIns="91725" wrap="square" tIns="45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4" name="Google Shape;314;g318423ccfc2_0_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628652" y="273844"/>
            <a:ext cx="6725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Century Gothic"/>
              <a:buNone/>
              <a:defRPr b="1" i="0" sz="1200" u="none" cap="none" strike="noStrike">
                <a:solidFill>
                  <a:srgbClr val="0022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628650" y="903252"/>
            <a:ext cx="7886700" cy="3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1" type="ftr"/>
          </p:nvPr>
        </p:nvSpPr>
        <p:spPr>
          <a:xfrm>
            <a:off x="574088" y="4830407"/>
            <a:ext cx="2161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" u="none" cap="none" strike="noStrike">
                <a:solidFill>
                  <a:srgbClr val="DDE1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6457950" y="4830407"/>
            <a:ext cx="20574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PAGE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5" name="Google Shape;13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2" name="Google Shape;16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3" name="Google Shape;16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628652" y="283925"/>
            <a:ext cx="6504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628650" y="903252"/>
            <a:ext cx="7886700" cy="3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11" type="ftr"/>
          </p:nvPr>
        </p:nvSpPr>
        <p:spPr>
          <a:xfrm>
            <a:off x="574088" y="4830407"/>
            <a:ext cx="2161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600">
                <a:solidFill>
                  <a:srgbClr val="DDE1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6457950" y="4830407"/>
            <a:ext cx="20574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PAGE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5" name="Google Shape;185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628652" y="283925"/>
            <a:ext cx="6504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628650" y="903252"/>
            <a:ext cx="7886700" cy="3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1" type="ftr"/>
          </p:nvPr>
        </p:nvSpPr>
        <p:spPr>
          <a:xfrm>
            <a:off x="574088" y="4830407"/>
            <a:ext cx="2161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600" u="none" cap="none" strike="noStrike">
                <a:solidFill>
                  <a:srgbClr val="DDE1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6457950" y="4830407"/>
            <a:ext cx="20574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PAGE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2" name="Google Shape;202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0" name="Google Shape;21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7" name="Google Shape;217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8" name="Google Shape;218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628652" y="283925"/>
            <a:ext cx="6504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628650" y="903252"/>
            <a:ext cx="7886700" cy="3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32" name="Google Shape;232;p40"/>
          <p:cNvSpPr txBox="1"/>
          <p:nvPr>
            <p:ph idx="11" type="ftr"/>
          </p:nvPr>
        </p:nvSpPr>
        <p:spPr>
          <a:xfrm>
            <a:off x="574088" y="4830407"/>
            <a:ext cx="2161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600">
                <a:solidFill>
                  <a:srgbClr val="DDE1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3" name="Google Shape;233;p40"/>
          <p:cNvSpPr txBox="1"/>
          <p:nvPr>
            <p:ph idx="12" type="sldNum"/>
          </p:nvPr>
        </p:nvSpPr>
        <p:spPr>
          <a:xfrm>
            <a:off x="6457950" y="4830407"/>
            <a:ext cx="20574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PAGE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hyperlink" Target="https://drive.google.com/file/d/1jlo5L1-DTuISYPu98B6BLqyi1__KsIny/view?usp=sharing" TargetMode="External"/><Relationship Id="rId5" Type="http://schemas.openxmlformats.org/officeDocument/2006/relationships/image" Target="../media/image25.png"/><Relationship Id="rId6" Type="http://schemas.openxmlformats.org/officeDocument/2006/relationships/hyperlink" Target="https://drive.google.com/file/d/1IUT3iiAcSFHocjB_11L-ecicAcPv6u-O/view?usp=sharing" TargetMode="External"/><Relationship Id="rId7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/>
        </p:nvSpPr>
        <p:spPr>
          <a:xfrm>
            <a:off x="0" y="1846900"/>
            <a:ext cx="91440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Sport Connect Product Updates</a:t>
            </a:r>
            <a:endParaRPr sz="23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11.21.2024</a:t>
            </a:r>
            <a:endParaRPr sz="1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0" name="Google Shape;24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694" y="4639238"/>
            <a:ext cx="2178295" cy="37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New AAH: post-verification registration confirmation | 10.28</a:t>
            </a:r>
            <a:endParaRPr b="0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33" y="722731"/>
            <a:ext cx="6325759" cy="3503594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9" name="Google Shape;329;p50"/>
          <p:cNvSpPr txBox="1"/>
          <p:nvPr/>
        </p:nvSpPr>
        <p:spPr>
          <a:xfrm>
            <a:off x="2407693" y="627134"/>
            <a:ext cx="3205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Caveat Brush"/>
                <a:ea typeface="Caveat Brush"/>
                <a:cs typeface="Caveat Brush"/>
                <a:sym typeface="Caveat Brush"/>
              </a:rPr>
              <a:t>Yes, Region 65 is also using the BCC feature!</a:t>
            </a:r>
            <a:endParaRPr>
              <a:solidFill>
                <a:srgbClr val="FF00FF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330" name="Google Shape;330;p50"/>
          <p:cNvPicPr preferRelativeResize="0"/>
          <p:nvPr/>
        </p:nvPicPr>
        <p:blipFill rotWithShape="1">
          <a:blip r:embed="rId5">
            <a:alphaModFix/>
          </a:blip>
          <a:srcRect b="12579" l="0" r="2047" t="0"/>
          <a:stretch/>
        </p:blipFill>
        <p:spPr>
          <a:xfrm>
            <a:off x="5328811" y="970167"/>
            <a:ext cx="3282903" cy="3758496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1" name="Google Shape;33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3098" y="1104678"/>
            <a:ext cx="943927" cy="960324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1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Waitlist Activation email linking to new order payment  | 10.28</a:t>
            </a:r>
            <a:endParaRPr b="1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8" name="Google Shape;338;p51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9" name="Google Shape;339;p51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0" name="Google Shape;340;p51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1" name="Google Shape;341;p51"/>
          <p:cNvSpPr txBox="1"/>
          <p:nvPr/>
        </p:nvSpPr>
        <p:spPr>
          <a:xfrm>
            <a:off x="376975" y="904650"/>
            <a:ext cx="84426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42" name="Google Shape;34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963" y="612700"/>
            <a:ext cx="8282424" cy="42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Bulk Email | updates</a:t>
            </a:r>
            <a:endParaRPr b="1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9" name="Google Shape;349;p52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0" name="Google Shape;350;p52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1" name="Google Shape;351;p52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2" name="Google Shape;352;p52"/>
          <p:cNvSpPr txBox="1"/>
          <p:nvPr/>
        </p:nvSpPr>
        <p:spPr>
          <a:xfrm>
            <a:off x="442025" y="1053575"/>
            <a:ext cx="8173800" cy="3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10.28: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both primary + secondary emails now included in Volunteer Roles audience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11.13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: a player’s verified AAH’s included in Teams audience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Spike: define audience details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January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: Bulk Email page link to support article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71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172B4D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Problem Statement: </a:t>
            </a:r>
            <a:r>
              <a:rPr lang="en">
                <a:solidFill>
                  <a:srgbClr val="172B4D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there is not detailed information regarding who is included in the various audience options in Bulk Email. This is causing confusion (and escalations) both externally and internally.</a:t>
            </a:r>
            <a:endParaRPr>
              <a:solidFill>
                <a:srgbClr val="172B4D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71400"/>
              </a:lnSpc>
              <a:spcBef>
                <a:spcPts val="900"/>
              </a:spcBef>
              <a:spcAft>
                <a:spcPts val="0"/>
              </a:spcAft>
              <a:buClr>
                <a:srgbClr val="172B4D"/>
              </a:buClr>
              <a:buSzPts val="1400"/>
              <a:buFont typeface="Barlow"/>
              <a:buChar char="●"/>
            </a:pPr>
            <a:r>
              <a:rPr lang="en">
                <a:solidFill>
                  <a:srgbClr val="172B4D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provide specifics on users/members/statuses included in the various bulk email audience options</a:t>
            </a:r>
            <a:endParaRPr>
              <a:solidFill>
                <a:srgbClr val="172B4D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714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400"/>
              <a:buFont typeface="Barlow"/>
              <a:buChar char="●"/>
            </a:pPr>
            <a:r>
              <a:rPr lang="en">
                <a:solidFill>
                  <a:srgbClr val="172B4D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separately, add this info to the UI (coming soon)</a:t>
            </a:r>
            <a:endParaRPr>
              <a:solidFill>
                <a:srgbClr val="172B4D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Controlling the program display order | 11.13</a:t>
            </a:r>
            <a:endParaRPr b="1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9" name="Google Shape;359;p53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0" name="Google Shape;360;p53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53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62" name="Google Shape;362;p5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0570" l="0" r="0" t="0"/>
          <a:stretch/>
        </p:blipFill>
        <p:spPr>
          <a:xfrm>
            <a:off x="380600" y="1638850"/>
            <a:ext cx="3943175" cy="24380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p5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31787" t="0"/>
          <a:stretch/>
        </p:blipFill>
        <p:spPr>
          <a:xfrm>
            <a:off x="4736800" y="1658275"/>
            <a:ext cx="3880325" cy="2399149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4" name="Google Shape;364;p53"/>
          <p:cNvSpPr txBox="1"/>
          <p:nvPr/>
        </p:nvSpPr>
        <p:spPr>
          <a:xfrm>
            <a:off x="395450" y="828250"/>
            <a:ext cx="82218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Legacy UX:                                                Enhanced UX:</a:t>
            </a:r>
            <a:endParaRPr sz="2400"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Rotator headlines made optional | 11.13</a:t>
            </a:r>
            <a:endParaRPr b="1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1" name="Google Shape;371;p54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2" name="Google Shape;372;p54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3" name="Google Shape;373;p54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74" name="Google Shape;37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225" y="749813"/>
            <a:ext cx="6767780" cy="3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4"/>
          <p:cNvSpPr txBox="1"/>
          <p:nvPr/>
        </p:nvSpPr>
        <p:spPr>
          <a:xfrm>
            <a:off x="1095800" y="4458025"/>
            <a:ext cx="67677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</a:rPr>
              <a:t>Many regions use images with embedded text</a:t>
            </a:r>
            <a:endParaRPr i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Rotator headlines made optional | 11.13</a:t>
            </a:r>
            <a:endParaRPr b="1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2" name="Google Shape;382;p55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3" name="Google Shape;383;p55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4" name="Google Shape;384;p55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85" name="Google Shape;38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700" y="749813"/>
            <a:ext cx="6906122" cy="380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5"/>
          <p:cNvSpPr txBox="1"/>
          <p:nvPr/>
        </p:nvSpPr>
        <p:spPr>
          <a:xfrm>
            <a:off x="1255700" y="4447225"/>
            <a:ext cx="69060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</a:rPr>
              <a:t>No headlines = existing artwork will fit new ‘Modern’ themes</a:t>
            </a:r>
            <a:endParaRPr i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Additional releases | Enhancements &amp; Fixes</a:t>
            </a:r>
            <a:endParaRPr b="1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3" name="Google Shape;393;p56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4" name="Google Shape;394;p56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56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6" name="Google Shape;396;p56"/>
          <p:cNvSpPr txBox="1"/>
          <p:nvPr/>
        </p:nvSpPr>
        <p:spPr>
          <a:xfrm>
            <a:off x="442025" y="1053575"/>
            <a:ext cx="8173800" cy="3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9.4: Max Number of Players required field enforced 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9.4: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Issue updating future payment plan installments resolved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9.18: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Teams with no Posted Scores added to Standings page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9.18: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Games Remaining (GR) column added to Standings table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9.18: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AYSOU API | Passing DOB and zip code data to etrainu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10.2: Account holders are correctly notified when new messages are received in My Account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Right/left content module misalignment corrected on legacy AYSO theme</a:t>
            </a:r>
            <a:endParaRPr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Enrollment Details report issue addressed</a:t>
            </a:r>
            <a:endParaRPr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Sharing a report more than once now works as expected</a:t>
            </a:r>
            <a:endParaRPr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Gear shopping cart text alignment correction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Team Personnel record listing correctly in Team Builder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Umbrella Schedule Event Reminder email linking to child portal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Additional releases | Enhancements &amp; Fixes</a:t>
            </a:r>
            <a:endParaRPr i="1"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3" name="Google Shape;403;p57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4" name="Google Shape;404;p57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5" name="Google Shape;405;p57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6" name="Google Shape;406;p57"/>
          <p:cNvSpPr txBox="1"/>
          <p:nvPr/>
        </p:nvSpPr>
        <p:spPr>
          <a:xfrm>
            <a:off x="442025" y="1053575"/>
            <a:ext cx="8173800" cy="3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10.16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: Ability to a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llocate fields to Sitewide Events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10.16: Coupon loading error resolved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10.16: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Imported Umbrella Schedules email notification multiplication issue corrected 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10.16: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Email delivery issue of large reports resolved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10.28: Filter option added to column headers on Scores page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10.28: Location now displayed for Site Wide Events on Google Calendar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10.28: Correct email content prepopulates in Waitlist removal confirmation page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10.28: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Bulk Email: both primary + secondary emails now included for Volunteer Roles audience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10.28: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Swap Game issue corrected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11.13: Coupon display list is correctly sortable by Created Date</a:t>
            </a:r>
            <a:endParaRPr>
              <a:solidFill>
                <a:srgbClr val="000C6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11.13: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Load error on Step 7 of Schedule Builder corrected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11.13: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Correct Club Details now pulling into Order Confirmation email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Character limitation 50 =&gt; 100 Program, Division names | 10.2</a:t>
            </a:r>
            <a:endParaRPr b="0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7" name="Google Shape;247;p42"/>
          <p:cNvSpPr txBox="1"/>
          <p:nvPr/>
        </p:nvSpPr>
        <p:spPr>
          <a:xfrm>
            <a:off x="248325" y="824725"/>
            <a:ext cx="8418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Character limitations in Program and Division names created a lot of issues for partners that among other things may need to include a location name. More often than not, activity + age group + location will exceed the previously capped 50. The character limitation has now been increased to 100.</a:t>
            </a:r>
            <a:endParaRPr/>
          </a:p>
        </p:txBody>
      </p:sp>
      <p:pic>
        <p:nvPicPr>
          <p:cNvPr id="248" name="Google Shape;24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2798" y="1785925"/>
            <a:ext cx="5588750" cy="2687725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Eyes on the BCC for Confirmation Notes  | 10.2</a:t>
            </a:r>
            <a:endParaRPr b="0" i="1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347525" y="862050"/>
            <a:ext cx="86667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Barlow"/>
              <a:buChar char="●"/>
            </a:pPr>
            <a:r>
              <a:rPr lang="en" sz="12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the copy below the header has been updated with ‘Use the BCC feature to copy additional email addresses.’</a:t>
            </a:r>
            <a:endParaRPr sz="12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Barlow"/>
              <a:buChar char="●"/>
            </a:pPr>
            <a:r>
              <a:rPr lang="en" sz="12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the copy in the popup now reads ‘To copy additional users, enter their email addresses below, separated by commas.’</a:t>
            </a:r>
            <a:endParaRPr sz="12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6" name="Google Shape;25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300" y="1247875"/>
            <a:ext cx="6815125" cy="652857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7" name="Google Shape;257;p43"/>
          <p:cNvPicPr preferRelativeResize="0"/>
          <p:nvPr/>
        </p:nvPicPr>
        <p:blipFill rotWithShape="1">
          <a:blip r:embed="rId5">
            <a:alphaModFix/>
          </a:blip>
          <a:srcRect b="2720" l="1266" r="1305" t="2159"/>
          <a:stretch/>
        </p:blipFill>
        <p:spPr>
          <a:xfrm>
            <a:off x="872300" y="2401215"/>
            <a:ext cx="6815124" cy="2547759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UXE | Eyes on the BCC in the Confirmation Notes setup | 10.2</a:t>
            </a:r>
            <a:endParaRPr b="0" i="1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4" name="Google Shape;264;p44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5" name="Google Shape;265;p44"/>
          <p:cNvSpPr txBox="1"/>
          <p:nvPr/>
        </p:nvSpPr>
        <p:spPr>
          <a:xfrm>
            <a:off x="347525" y="862050"/>
            <a:ext cx="866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Barlow"/>
              <a:buChar char="●"/>
            </a:pPr>
            <a:r>
              <a:rPr lang="en" sz="12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the BCC has been bolded and is now blue to be a tad bit more noticeable</a:t>
            </a:r>
            <a:endParaRPr sz="15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66" name="Google Shape;26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500" y="1715300"/>
            <a:ext cx="6815125" cy="1917424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7" name="Google Shape;267;p44"/>
          <p:cNvPicPr preferRelativeResize="0"/>
          <p:nvPr/>
        </p:nvPicPr>
        <p:blipFill rotWithShape="1">
          <a:blip r:embed="rId5">
            <a:alphaModFix/>
          </a:blip>
          <a:srcRect b="28607" l="0" r="47978" t="0"/>
          <a:stretch/>
        </p:blipFill>
        <p:spPr>
          <a:xfrm>
            <a:off x="4006925" y="3078875"/>
            <a:ext cx="3310325" cy="1544225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</a:t>
            </a: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Updated payment confirmation button</a:t>
            </a: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| 10.2</a:t>
            </a:r>
            <a:endParaRPr b="0" i="1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4" name="Google Shape;274;p45"/>
          <p:cNvSpPr txBox="1"/>
          <p:nvPr/>
        </p:nvSpPr>
        <p:spPr>
          <a:xfrm>
            <a:off x="248325" y="824725"/>
            <a:ext cx="85689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"</a:t>
            </a:r>
            <a:r>
              <a:rPr i="1" lang="en" sz="12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Payment Confirmation - Your credit card will be billed $XXX.XX. You will see a charge on your credit card statement from Club XX.</a:t>
            </a:r>
            <a:r>
              <a:rPr lang="en" sz="12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" </a:t>
            </a:r>
            <a:endParaRPr sz="12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Different than other CTA buttons, ‘Complete Payment’ was white, thus easily missed. According to partner feedback: </a:t>
            </a:r>
            <a:endParaRPr sz="12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“Nobody gets that you have to press the button to complete and they send me </a:t>
            </a:r>
            <a:endParaRPr b="1" i="1" sz="16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this screenshot saying they paid. All other action buttons are blue.” </a:t>
            </a:r>
            <a:endParaRPr b="1" sz="1800"/>
          </a:p>
        </p:txBody>
      </p:sp>
      <p:pic>
        <p:nvPicPr>
          <p:cNvPr id="275" name="Google Shape;275;p45"/>
          <p:cNvPicPr preferRelativeResize="0"/>
          <p:nvPr/>
        </p:nvPicPr>
        <p:blipFill rotWithShape="1">
          <a:blip r:embed="rId4">
            <a:alphaModFix/>
          </a:blip>
          <a:srcRect b="32364" l="6721" r="6435" t="21287"/>
          <a:stretch/>
        </p:blipFill>
        <p:spPr>
          <a:xfrm>
            <a:off x="1027800" y="2678850"/>
            <a:ext cx="1692700" cy="1828799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6" name="Google Shape;276;p45"/>
          <p:cNvPicPr preferRelativeResize="0"/>
          <p:nvPr/>
        </p:nvPicPr>
        <p:blipFill rotWithShape="1">
          <a:blip r:embed="rId5">
            <a:alphaModFix/>
          </a:blip>
          <a:srcRect b="6839" l="2139" r="1900" t="3289"/>
          <a:stretch/>
        </p:blipFill>
        <p:spPr>
          <a:xfrm>
            <a:off x="2819875" y="2678850"/>
            <a:ext cx="1692700" cy="18288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7" name="Google Shape;277;p45"/>
          <p:cNvPicPr preferRelativeResize="0"/>
          <p:nvPr/>
        </p:nvPicPr>
        <p:blipFill rotWithShape="1">
          <a:blip r:embed="rId6">
            <a:alphaModFix/>
          </a:blip>
          <a:srcRect b="1092" l="2031" r="1219" t="2195"/>
          <a:stretch/>
        </p:blipFill>
        <p:spPr>
          <a:xfrm>
            <a:off x="4648925" y="2678850"/>
            <a:ext cx="1692600" cy="18288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8" name="Google Shape;278;p45"/>
          <p:cNvPicPr preferRelativeResize="0"/>
          <p:nvPr/>
        </p:nvPicPr>
        <p:blipFill rotWithShape="1">
          <a:blip r:embed="rId7">
            <a:alphaModFix/>
          </a:blip>
          <a:srcRect b="1350" l="0" r="0" t="2180"/>
          <a:stretch/>
        </p:blipFill>
        <p:spPr>
          <a:xfrm>
            <a:off x="6423500" y="2675049"/>
            <a:ext cx="1692700" cy="18288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Configurable Admin/Volunteer Registration Info | 10.2</a:t>
            </a:r>
            <a:endParaRPr b="0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5" name="Google Shape;285;p46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7" name="Google Shape;287;p46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675" y="869526"/>
            <a:ext cx="4960056" cy="3800625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p46"/>
          <p:cNvPicPr preferRelativeResize="0"/>
          <p:nvPr/>
        </p:nvPicPr>
        <p:blipFill rotWithShape="1">
          <a:blip r:embed="rId5">
            <a:alphaModFix/>
          </a:blip>
          <a:srcRect b="9101" l="0" r="0" t="56696"/>
          <a:stretch/>
        </p:blipFill>
        <p:spPr>
          <a:xfrm>
            <a:off x="2058100" y="1855088"/>
            <a:ext cx="6980875" cy="18295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46"/>
          <p:cNvSpPr txBox="1"/>
          <p:nvPr/>
        </p:nvSpPr>
        <p:spPr>
          <a:xfrm>
            <a:off x="0" y="0"/>
            <a:ext cx="3000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volunteers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Manage Bulk Email subscription on My Account | 10.16</a:t>
            </a:r>
            <a:endParaRPr b="0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97" name="Google Shape;29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02" y="5549925"/>
            <a:ext cx="7015099" cy="306455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8" name="Google Shape;29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03322"/>
            <a:ext cx="6150426" cy="2876325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9" name="Google Shape;29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3650" y="1264993"/>
            <a:ext cx="2441650" cy="1020832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" name="Google Shape;300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4075" y="2690125"/>
            <a:ext cx="5998849" cy="2056275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Bulk Email drafts, auto save | 10.28</a:t>
            </a:r>
            <a:endParaRPr b="1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7" name="Google Shape;307;p48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8" name="Google Shape;308;p48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0" name="Google Shape;310;p48"/>
          <p:cNvSpPr txBox="1"/>
          <p:nvPr/>
        </p:nvSpPr>
        <p:spPr>
          <a:xfrm>
            <a:off x="376975" y="904650"/>
            <a:ext cx="84426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72B4D"/>
                </a:solidFill>
                <a:latin typeface="Barlow"/>
                <a:ea typeface="Barlow"/>
                <a:cs typeface="Barlow"/>
                <a:sym typeface="Barlow"/>
              </a:rPr>
              <a:t>Problem Statement: </a:t>
            </a:r>
            <a:r>
              <a:rPr lang="en" sz="1800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users expect the ability to save a draft while creating an email – both to mitigate the effects of system time outs and because they may want to not complete it all in one sitting.</a:t>
            </a:r>
            <a:endParaRPr sz="1800">
              <a:solidFill>
                <a:srgbClr val="172B4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/>
        </p:nvSpPr>
        <p:spPr>
          <a:xfrm>
            <a:off x="347515" y="92815"/>
            <a:ext cx="831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243"/>
              </a:buClr>
              <a:buSzPts val="12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UXE | Bulk Email drafts, auto save | 10.28</a:t>
            </a:r>
            <a:endParaRPr b="1" i="1" sz="18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7" name="Google Shape;317;p49"/>
          <p:cNvSpPr/>
          <p:nvPr/>
        </p:nvSpPr>
        <p:spPr>
          <a:xfrm>
            <a:off x="5251474" y="827752"/>
            <a:ext cx="306319" cy="210324"/>
          </a:xfrm>
          <a:custGeom>
            <a:rect b="b" l="l" r="r" t="t"/>
            <a:pathLst>
              <a:path extrusionOk="0" h="764815" w="1145117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8819525" y="2522775"/>
            <a:ext cx="750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94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9" name="Google Shape;319;p49"/>
          <p:cNvSpPr txBox="1"/>
          <p:nvPr/>
        </p:nvSpPr>
        <p:spPr>
          <a:xfrm>
            <a:off x="4939125" y="92825"/>
            <a:ext cx="28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20" name="Google Shape;320;p49"/>
          <p:cNvPicPr preferRelativeResize="0"/>
          <p:nvPr/>
        </p:nvPicPr>
        <p:blipFill rotWithShape="1">
          <a:blip r:embed="rId4">
            <a:alphaModFix/>
          </a:blip>
          <a:srcRect b="27341" l="0" r="0" t="0"/>
          <a:stretch/>
        </p:blipFill>
        <p:spPr>
          <a:xfrm>
            <a:off x="347513" y="750075"/>
            <a:ext cx="6924712" cy="3077249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1" name="Google Shape;321;p49"/>
          <p:cNvPicPr preferRelativeResize="0"/>
          <p:nvPr/>
        </p:nvPicPr>
        <p:blipFill rotWithShape="1">
          <a:blip r:embed="rId5">
            <a:alphaModFix/>
          </a:blip>
          <a:srcRect b="0" l="0" r="0" t="51646"/>
          <a:stretch/>
        </p:blipFill>
        <p:spPr>
          <a:xfrm>
            <a:off x="2167900" y="3527500"/>
            <a:ext cx="6651625" cy="117395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