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1" r:id="rId6"/>
    <p:sldId id="262" r:id="rId7"/>
    <p:sldId id="263" r:id="rId8"/>
    <p:sldId id="264" r:id="rId9"/>
  </p:sldIdLst>
  <p:sldSz cx="10058400" cy="7772400"/>
  <p:notesSz cx="7010400" cy="92964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94707" autoAdjust="0"/>
  </p:normalViewPr>
  <p:slideViewPr>
    <p:cSldViewPr snapToGrid="0">
      <p:cViewPr varScale="1">
        <p:scale>
          <a:sx n="97" d="100"/>
          <a:sy n="97" d="100"/>
        </p:scale>
        <p:origin x="1992"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9CD1A0-B529-4B64-9AD3-D2382C7F0A53}"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154055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CD1A0-B529-4B64-9AD3-D2382C7F0A53}"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487495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CD1A0-B529-4B64-9AD3-D2382C7F0A53}"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267259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CD1A0-B529-4B64-9AD3-D2382C7F0A53}"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170169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smtClean="0"/>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9CD1A0-B529-4B64-9AD3-D2382C7F0A53}" type="datetimeFigureOut">
              <a:rPr lang="en-US" smtClean="0"/>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418025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9CD1A0-B529-4B64-9AD3-D2382C7F0A53}"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2151492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9CD1A0-B529-4B64-9AD3-D2382C7F0A53}" type="datetimeFigureOut">
              <a:rPr lang="en-US" smtClean="0"/>
              <a:t>4/2/2018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3368059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9CD1A0-B529-4B64-9AD3-D2382C7F0A53}" type="datetimeFigureOut">
              <a:rPr lang="en-US" smtClean="0"/>
              <a:t>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263025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CD1A0-B529-4B64-9AD3-D2382C7F0A53}" type="datetimeFigureOut">
              <a:rPr lang="en-US" smtClean="0"/>
              <a:t>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363690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9CD1A0-B529-4B64-9AD3-D2382C7F0A53}"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126261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9CD1A0-B529-4B64-9AD3-D2382C7F0A53}" type="datetimeFigureOut">
              <a:rPr lang="en-US" smtClean="0"/>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63CA46-2A1F-4694-9627-A40364BE115B}" type="slidenum">
              <a:rPr lang="en-US" smtClean="0"/>
              <a:t>‹#›</a:t>
            </a:fld>
            <a:endParaRPr lang="en-US"/>
          </a:p>
        </p:txBody>
      </p:sp>
    </p:spTree>
    <p:extLst>
      <p:ext uri="{BB962C8B-B14F-4D97-AF65-F5344CB8AC3E}">
        <p14:creationId xmlns:p14="http://schemas.microsoft.com/office/powerpoint/2010/main" val="2524934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D19CD1A0-B529-4B64-9AD3-D2382C7F0A53}" type="datetimeFigureOut">
              <a:rPr lang="en-US" smtClean="0"/>
              <a:t>4/2/2018</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EE63CA46-2A1F-4694-9627-A40364BE115B}" type="slidenum">
              <a:rPr lang="en-US" smtClean="0"/>
              <a:t>‹#›</a:t>
            </a:fld>
            <a:endParaRPr lang="en-US"/>
          </a:p>
        </p:txBody>
      </p:sp>
    </p:spTree>
    <p:extLst>
      <p:ext uri="{BB962C8B-B14F-4D97-AF65-F5344CB8AC3E}">
        <p14:creationId xmlns:p14="http://schemas.microsoft.com/office/powerpoint/2010/main" val="23133524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4450618"/>
            <a:ext cx="8675370" cy="525983"/>
          </a:xfrm>
        </p:spPr>
        <p:txBody>
          <a:bodyPr>
            <a:noAutofit/>
          </a:bodyPr>
          <a:lstStyle/>
          <a:p>
            <a:pPr algn="ctr"/>
            <a:r>
              <a:rPr lang="en-US" sz="3400" dirty="0" smtClean="0">
                <a:solidFill>
                  <a:schemeClr val="bg1"/>
                </a:solidFill>
                <a:latin typeface="Neutra Display" panose="02000000000000000000" pitchFamily="50" charset="0"/>
              </a:rPr>
              <a:t>American Youth Soccer Organization</a:t>
            </a:r>
            <a:endParaRPr lang="en-US" sz="3400" dirty="0">
              <a:solidFill>
                <a:schemeClr val="bg1"/>
              </a:solidFill>
              <a:latin typeface="Neutra Display" panose="02000000000000000000" pitchFamily="50" charset="0"/>
            </a:endParaRPr>
          </a:p>
        </p:txBody>
      </p:sp>
      <p:sp>
        <p:nvSpPr>
          <p:cNvPr id="3" name="Content Placeholder 2"/>
          <p:cNvSpPr>
            <a:spLocks noGrp="1"/>
          </p:cNvSpPr>
          <p:nvPr>
            <p:ph idx="1"/>
          </p:nvPr>
        </p:nvSpPr>
        <p:spPr>
          <a:xfrm>
            <a:off x="0" y="4976601"/>
            <a:ext cx="9833416" cy="1951128"/>
          </a:xfrm>
        </p:spPr>
        <p:txBody>
          <a:bodyPr>
            <a:normAutofit/>
          </a:bodyPr>
          <a:lstStyle/>
          <a:p>
            <a:pPr marL="0" indent="0" algn="ctr">
              <a:buNone/>
            </a:pPr>
            <a:r>
              <a:rPr lang="en-US" sz="4000" dirty="0" smtClean="0">
                <a:solidFill>
                  <a:schemeClr val="bg1"/>
                </a:solidFill>
                <a:latin typeface="Neutra Text Light SC" panose="02000000000000000000" pitchFamily="50" charset="0"/>
              </a:rPr>
              <a:t>LOCAL SPONSORSHIP OPPORTUNITIES</a:t>
            </a:r>
            <a:endParaRPr lang="en-US" sz="4000" dirty="0">
              <a:solidFill>
                <a:schemeClr val="bg1"/>
              </a:solidFill>
              <a:latin typeface="Neutra Text Light SC" panose="02000000000000000000" pitchFamily="50"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847" y="5600044"/>
            <a:ext cx="8763674" cy="952120"/>
          </a:xfrm>
          <a:prstGeom prst="rect">
            <a:avLst/>
          </a:prstGeom>
        </p:spPr>
      </p:pic>
    </p:spTree>
    <p:extLst>
      <p:ext uri="{BB962C8B-B14F-4D97-AF65-F5344CB8AC3E}">
        <p14:creationId xmlns:p14="http://schemas.microsoft.com/office/powerpoint/2010/main" val="120691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WHY YOU SHOULD PARTNER WITH YOUR LOCAL</a:t>
            </a:r>
            <a:br>
              <a:rPr lang="en-US" sz="2200" dirty="0" smtClean="0">
                <a:solidFill>
                  <a:schemeClr val="bg1"/>
                </a:solidFill>
                <a:latin typeface="Roboto Medium" pitchFamily="2" charset="0"/>
                <a:ea typeface="Roboto Medium" pitchFamily="2" charset="0"/>
              </a:rPr>
            </a:br>
            <a:r>
              <a:rPr lang="en-US" sz="2200" dirty="0" smtClean="0">
                <a:solidFill>
                  <a:schemeClr val="bg1"/>
                </a:solidFill>
                <a:latin typeface="Roboto Medium" pitchFamily="2" charset="0"/>
                <a:ea typeface="Roboto Medium" pitchFamily="2" charset="0"/>
              </a:rPr>
              <a:t>AMERICAN YOUTH SOCCER ORGANIZATION (AYSO) REGION</a:t>
            </a:r>
            <a:endParaRPr lang="en-US" sz="2200" dirty="0">
              <a:solidFill>
                <a:schemeClr val="bg1"/>
              </a:solidFill>
              <a:latin typeface="Roboto Medium" pitchFamily="2" charset="0"/>
              <a:ea typeface="Roboto Medium" pitchFamily="2" charset="0"/>
            </a:endParaRPr>
          </a:p>
        </p:txBody>
      </p:sp>
      <p:sp>
        <p:nvSpPr>
          <p:cNvPr id="3" name="Content Placeholder 2"/>
          <p:cNvSpPr>
            <a:spLocks noGrp="1"/>
          </p:cNvSpPr>
          <p:nvPr>
            <p:ph idx="1"/>
          </p:nvPr>
        </p:nvSpPr>
        <p:spPr>
          <a:xfrm>
            <a:off x="534074" y="2356450"/>
            <a:ext cx="5923370" cy="847254"/>
          </a:xfrm>
        </p:spPr>
        <p:txBody>
          <a:bodyPr>
            <a:normAutofit/>
          </a:bodyPr>
          <a:lstStyle/>
          <a:p>
            <a:pPr marL="0" indent="0">
              <a:lnSpc>
                <a:spcPct val="150000"/>
              </a:lnSpc>
              <a:buNone/>
            </a:pPr>
            <a:r>
              <a:rPr lang="en-US" sz="1000" b="1" dirty="0">
                <a:latin typeface="Roboto Light" pitchFamily="2" charset="0"/>
                <a:ea typeface="Roboto Light" pitchFamily="2" charset="0"/>
              </a:rPr>
              <a:t>AYSO provides a platform for year-round branding </a:t>
            </a:r>
            <a:r>
              <a:rPr lang="en-US" sz="1000" dirty="0">
                <a:latin typeface="Roboto Light" pitchFamily="2" charset="0"/>
                <a:ea typeface="Roboto Light" pitchFamily="2" charset="0"/>
              </a:rPr>
              <a:t>and activation with one of the most desirable target audiences. </a:t>
            </a:r>
            <a:r>
              <a:rPr lang="en-US" sz="1000" dirty="0" smtClean="0">
                <a:latin typeface="Roboto Light" pitchFamily="2" charset="0"/>
                <a:ea typeface="Roboto Light" pitchFamily="2" charset="0"/>
              </a:rPr>
              <a:t>Sponsorship with a local AYSO region could include </a:t>
            </a:r>
            <a:r>
              <a:rPr lang="en-US" sz="1000" dirty="0">
                <a:latin typeface="Roboto Light" pitchFamily="2" charset="0"/>
                <a:ea typeface="Roboto Light" pitchFamily="2" charset="0"/>
              </a:rPr>
              <a:t>a mix of traditional and digital media, events, and customized promotional/PR opportunities.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736" y="1997401"/>
            <a:ext cx="2936498" cy="1707751"/>
          </a:xfrm>
          <a:prstGeom prst="rect">
            <a:avLst/>
          </a:prstGeom>
        </p:spPr>
      </p:pic>
      <p:sp>
        <p:nvSpPr>
          <p:cNvPr id="8" name="Content Placeholder 2"/>
          <p:cNvSpPr txBox="1">
            <a:spLocks/>
          </p:cNvSpPr>
          <p:nvPr/>
        </p:nvSpPr>
        <p:spPr>
          <a:xfrm>
            <a:off x="2953594" y="5009722"/>
            <a:ext cx="6712920" cy="1197696"/>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50000"/>
              </a:lnSpc>
              <a:buNone/>
            </a:pPr>
            <a:r>
              <a:rPr lang="en-US" sz="1000" dirty="0">
                <a:latin typeface="Roboto Light" pitchFamily="2" charset="0"/>
                <a:ea typeface="Roboto Light" pitchFamily="2" charset="0"/>
              </a:rPr>
              <a:t>AYSO’s primary demographic is women, aged 25-45. The </a:t>
            </a:r>
            <a:r>
              <a:rPr lang="en-US" sz="1000" dirty="0" smtClean="0">
                <a:latin typeface="Roboto Light" pitchFamily="2" charset="0"/>
                <a:ea typeface="Roboto Light" pitchFamily="2" charset="0"/>
              </a:rPr>
              <a:t>AYSO Regional </a:t>
            </a:r>
            <a:r>
              <a:rPr lang="en-US" sz="1000" dirty="0">
                <a:latin typeface="Roboto Light" pitchFamily="2" charset="0"/>
                <a:ea typeface="Roboto Light" pitchFamily="2" charset="0"/>
              </a:rPr>
              <a:t>Sponsor </a:t>
            </a:r>
            <a:r>
              <a:rPr lang="en-US" sz="1000" dirty="0" smtClean="0">
                <a:latin typeface="Roboto Light" pitchFamily="2" charset="0"/>
                <a:ea typeface="Roboto Light" pitchFamily="2" charset="0"/>
              </a:rPr>
              <a:t>program can deliver </a:t>
            </a:r>
            <a:r>
              <a:rPr lang="en-US" sz="1000" dirty="0">
                <a:latin typeface="Roboto Light" pitchFamily="2" charset="0"/>
                <a:ea typeface="Roboto Light" pitchFamily="2" charset="0"/>
              </a:rPr>
              <a:t>a highly specific sales and marketing package </a:t>
            </a:r>
            <a:r>
              <a:rPr lang="en-US" sz="1000" b="1" dirty="0">
                <a:latin typeface="Roboto Light" pitchFamily="2" charset="0"/>
                <a:ea typeface="Roboto Light" pitchFamily="2" charset="0"/>
              </a:rPr>
              <a:t>designed to build maximum visibility and sales.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719" y="4620857"/>
            <a:ext cx="2230696" cy="2065021"/>
          </a:xfrm>
          <a:prstGeom prst="rect">
            <a:avLst/>
          </a:prstGeom>
        </p:spPr>
      </p:pic>
      <p:sp>
        <p:nvSpPr>
          <p:cNvPr id="14" name="Content Placeholder 2"/>
          <p:cNvSpPr txBox="1">
            <a:spLocks/>
          </p:cNvSpPr>
          <p:nvPr/>
        </p:nvSpPr>
        <p:spPr>
          <a:xfrm>
            <a:off x="6457444" y="7258556"/>
            <a:ext cx="3058790" cy="513844"/>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r">
              <a:lnSpc>
                <a:spcPct val="150000"/>
              </a:lnSpc>
              <a:buNone/>
            </a:pPr>
            <a:r>
              <a:rPr lang="en-US" sz="1800" dirty="0" smtClean="0">
                <a:solidFill>
                  <a:schemeClr val="bg1"/>
                </a:solidFill>
                <a:latin typeface="Roboto Light" pitchFamily="2" charset="0"/>
                <a:ea typeface="Roboto Light" pitchFamily="2" charset="0"/>
              </a:rPr>
              <a:t>BALANCED TEAMS</a:t>
            </a:r>
            <a:endParaRPr lang="en-US" sz="1800" dirty="0">
              <a:solidFill>
                <a:schemeClr val="bg1"/>
              </a:solidFill>
              <a:latin typeface="Roboto Light" pitchFamily="2" charset="0"/>
              <a:ea typeface="Roboto Light" pitchFamily="2" charset="0"/>
            </a:endParaRPr>
          </a:p>
        </p:txBody>
      </p:sp>
    </p:spTree>
    <p:extLst>
      <p:ext uri="{BB962C8B-B14F-4D97-AF65-F5344CB8AC3E}">
        <p14:creationId xmlns:p14="http://schemas.microsoft.com/office/powerpoint/2010/main" val="3603819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REGION STATISTICS</a:t>
            </a:r>
            <a:endParaRPr lang="en-US" sz="2200" dirty="0">
              <a:solidFill>
                <a:schemeClr val="bg1"/>
              </a:solidFill>
              <a:latin typeface="Roboto Medium" pitchFamily="2" charset="0"/>
              <a:ea typeface="Roboto Medium" pitchFamily="2" charset="0"/>
            </a:endParaRPr>
          </a:p>
        </p:txBody>
      </p:sp>
      <p:sp>
        <p:nvSpPr>
          <p:cNvPr id="14" name="Content Placeholder 2"/>
          <p:cNvSpPr txBox="1">
            <a:spLocks/>
          </p:cNvSpPr>
          <p:nvPr/>
        </p:nvSpPr>
        <p:spPr>
          <a:xfrm>
            <a:off x="6457444" y="7258556"/>
            <a:ext cx="3058790" cy="513844"/>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r">
              <a:lnSpc>
                <a:spcPct val="150000"/>
              </a:lnSpc>
              <a:buNone/>
            </a:pPr>
            <a:r>
              <a:rPr lang="en-US" sz="1800" dirty="0" smtClean="0">
                <a:solidFill>
                  <a:schemeClr val="bg1"/>
                </a:solidFill>
                <a:latin typeface="Roboto Light" pitchFamily="2" charset="0"/>
                <a:ea typeface="Roboto Light" pitchFamily="2" charset="0"/>
              </a:rPr>
              <a:t>OPEN REGISTRATION</a:t>
            </a:r>
            <a:endParaRPr lang="en-US" sz="1800" dirty="0">
              <a:solidFill>
                <a:schemeClr val="bg1"/>
              </a:solidFill>
              <a:latin typeface="Roboto Light" pitchFamily="2" charset="0"/>
              <a:ea typeface="Roboto Light" pitchFamily="2" charset="0"/>
            </a:endParaRPr>
          </a:p>
        </p:txBody>
      </p:sp>
      <p:sp>
        <p:nvSpPr>
          <p:cNvPr id="5" name="TextBox 4"/>
          <p:cNvSpPr txBox="1"/>
          <p:nvPr/>
        </p:nvSpPr>
        <p:spPr>
          <a:xfrm>
            <a:off x="889820" y="1673589"/>
            <a:ext cx="8278760" cy="3179075"/>
          </a:xfrm>
          <a:prstGeom prst="rect">
            <a:avLst/>
          </a:prstGeom>
          <a:noFill/>
        </p:spPr>
        <p:txBody>
          <a:bodyPr wrap="square" rtlCol="0">
            <a:spAutoFit/>
          </a:bodyPr>
          <a:lstStyle/>
          <a:p>
            <a:r>
              <a:rPr lang="en-US" dirty="0" smtClean="0"/>
              <a:t>Please feel free to add any data from your region on this slide. Data may include your registration numbers from both the spring and fall seasons and any other relevant info.</a:t>
            </a:r>
          </a:p>
          <a:p>
            <a:endParaRPr lang="en-US" dirty="0" smtClean="0"/>
          </a:p>
          <a:p>
            <a:r>
              <a:rPr lang="en-US" dirty="0" smtClean="0"/>
              <a:t>Below is an example of data that you might include for your specific region:</a:t>
            </a:r>
          </a:p>
          <a:p>
            <a:endParaRPr lang="en-US" dirty="0"/>
          </a:p>
          <a:p>
            <a:endParaRPr lang="en-US" dirty="0"/>
          </a:p>
          <a:p>
            <a:endParaRPr lang="en-US" dirty="0" smtClean="0"/>
          </a:p>
          <a:p>
            <a:pPr marL="852312" lvl="1" indent="-342900">
              <a:buFont typeface="Arial" panose="020B0604020202020204" pitchFamily="34" charset="0"/>
              <a:buChar char="•"/>
            </a:pPr>
            <a:endParaRPr lang="en-US" dirty="0"/>
          </a:p>
          <a:p>
            <a:pPr marL="852312" lvl="1" indent="-342900">
              <a:buFont typeface="Arial" panose="020B0604020202020204" pitchFamily="34" charset="0"/>
              <a:buChar cha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662823"/>
            <a:ext cx="3200400" cy="3219450"/>
          </a:xfrm>
          <a:prstGeom prst="rect">
            <a:avLst/>
          </a:prstGeom>
          <a:ln>
            <a:solidFill>
              <a:schemeClr val="bg1">
                <a:lumMod val="85000"/>
              </a:schemeClr>
            </a:solidFill>
          </a:ln>
        </p:spPr>
      </p:pic>
    </p:spTree>
    <p:extLst>
      <p:ext uri="{BB962C8B-B14F-4D97-AF65-F5344CB8AC3E}">
        <p14:creationId xmlns:p14="http://schemas.microsoft.com/office/powerpoint/2010/main" val="1428061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EXPERIENTIAL MARKETING</a:t>
            </a:r>
            <a:endParaRPr lang="en-US" sz="2200" dirty="0">
              <a:solidFill>
                <a:schemeClr val="bg1"/>
              </a:solidFill>
              <a:latin typeface="Roboto Medium" pitchFamily="2" charset="0"/>
              <a:ea typeface="Roboto Medium" pitchFamily="2" charset="0"/>
            </a:endParaRPr>
          </a:p>
        </p:txBody>
      </p:sp>
      <p:sp>
        <p:nvSpPr>
          <p:cNvPr id="3" name="Content Placeholder 2"/>
          <p:cNvSpPr>
            <a:spLocks noGrp="1"/>
          </p:cNvSpPr>
          <p:nvPr>
            <p:ph idx="1"/>
          </p:nvPr>
        </p:nvSpPr>
        <p:spPr>
          <a:xfrm>
            <a:off x="364067" y="1141856"/>
            <a:ext cx="6426200" cy="885348"/>
          </a:xfrm>
        </p:spPr>
        <p:txBody>
          <a:bodyPr>
            <a:normAutofit lnSpcReduction="10000"/>
          </a:bodyPr>
          <a:lstStyle/>
          <a:p>
            <a:pPr marL="0" indent="0">
              <a:lnSpc>
                <a:spcPct val="150000"/>
              </a:lnSpc>
              <a:buNone/>
            </a:pPr>
            <a:r>
              <a:rPr lang="en-US" sz="1000" dirty="0">
                <a:latin typeface="Roboto Medium" pitchFamily="2" charset="0"/>
                <a:ea typeface="Roboto Medium" pitchFamily="2" charset="0"/>
              </a:rPr>
              <a:t>AYSO provides a tremendous platform </a:t>
            </a:r>
            <a:r>
              <a:rPr lang="en-US" sz="1000" dirty="0">
                <a:latin typeface="Roboto Light" pitchFamily="2" charset="0"/>
                <a:ea typeface="Roboto Light" pitchFamily="2" charset="0"/>
              </a:rPr>
              <a:t>for </a:t>
            </a:r>
            <a:r>
              <a:rPr lang="en-US" sz="1000" dirty="0" smtClean="0">
                <a:latin typeface="Roboto Light" pitchFamily="2" charset="0"/>
                <a:ea typeface="Roboto Light" pitchFamily="2" charset="0"/>
              </a:rPr>
              <a:t>on-site </a:t>
            </a:r>
            <a:r>
              <a:rPr lang="en-US" sz="1000" dirty="0">
                <a:latin typeface="Roboto Light" pitchFamily="2" charset="0"/>
                <a:ea typeface="Roboto Light" pitchFamily="2" charset="0"/>
              </a:rPr>
              <a:t>activation </a:t>
            </a:r>
            <a:r>
              <a:rPr lang="en-US" sz="1000" dirty="0" smtClean="0">
                <a:latin typeface="Roboto Light" pitchFamily="2" charset="0"/>
                <a:ea typeface="Roboto Light" pitchFamily="2" charset="0"/>
              </a:rPr>
              <a:t>opportunities.</a:t>
            </a:r>
            <a:br>
              <a:rPr lang="en-US" sz="1000" dirty="0" smtClean="0">
                <a:latin typeface="Roboto Light" pitchFamily="2" charset="0"/>
                <a:ea typeface="Roboto Light" pitchFamily="2" charset="0"/>
              </a:rPr>
            </a:br>
            <a:endParaRPr lang="en-US" sz="1000" dirty="0" smtClean="0">
              <a:latin typeface="Roboto Light" pitchFamily="2" charset="0"/>
              <a:ea typeface="Roboto Light" pitchFamily="2" charset="0"/>
            </a:endParaRPr>
          </a:p>
          <a:p>
            <a:pPr marL="0" indent="0">
              <a:lnSpc>
                <a:spcPct val="150000"/>
              </a:lnSpc>
              <a:buNone/>
            </a:pPr>
            <a:r>
              <a:rPr lang="en-US" sz="1000" b="1" dirty="0" smtClean="0">
                <a:latin typeface="Roboto Light" pitchFamily="2" charset="0"/>
                <a:ea typeface="Roboto Light" pitchFamily="2" charset="0"/>
              </a:rPr>
              <a:t>Activation </a:t>
            </a:r>
            <a:r>
              <a:rPr lang="en-US" sz="1000" b="1" dirty="0">
                <a:latin typeface="Roboto Light" pitchFamily="2" charset="0"/>
                <a:ea typeface="Roboto Light" pitchFamily="2" charset="0"/>
              </a:rPr>
              <a:t>opportunities include:</a:t>
            </a:r>
          </a:p>
        </p:txBody>
      </p:sp>
      <p:sp>
        <p:nvSpPr>
          <p:cNvPr id="8" name="Content Placeholder 2"/>
          <p:cNvSpPr txBox="1">
            <a:spLocks/>
          </p:cNvSpPr>
          <p:nvPr/>
        </p:nvSpPr>
        <p:spPr>
          <a:xfrm>
            <a:off x="840758" y="2138591"/>
            <a:ext cx="6081112" cy="5808084"/>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25000"/>
              </a:lnSpc>
              <a:buNone/>
            </a:pPr>
            <a:r>
              <a:rPr lang="en-US" sz="1000" dirty="0" smtClean="0">
                <a:latin typeface="Roboto Medium" pitchFamily="2" charset="0"/>
                <a:ea typeface="Roboto Medium" pitchFamily="2" charset="0"/>
              </a:rPr>
              <a:t>Banners at events</a:t>
            </a:r>
            <a:endParaRPr lang="en-US" sz="1000" dirty="0">
              <a:latin typeface="Roboto Light" pitchFamily="2" charset="0"/>
              <a:ea typeface="Roboto Light" pitchFamily="2" charset="0"/>
            </a:endParaRPr>
          </a:p>
          <a:p>
            <a:pPr marL="0" indent="0">
              <a:lnSpc>
                <a:spcPct val="125000"/>
              </a:lnSpc>
              <a:buNone/>
            </a:pPr>
            <a:endParaRPr lang="en-US" sz="1000" dirty="0">
              <a:latin typeface="Roboto Medium" pitchFamily="2" charset="0"/>
              <a:ea typeface="Roboto Medium" pitchFamily="2" charset="0"/>
            </a:endParaRPr>
          </a:p>
          <a:p>
            <a:pPr marL="0" indent="0">
              <a:lnSpc>
                <a:spcPct val="125000"/>
              </a:lnSpc>
              <a:buNone/>
            </a:pPr>
            <a:r>
              <a:rPr lang="en-US" sz="1000" dirty="0" smtClean="0">
                <a:latin typeface="Roboto Medium" pitchFamily="2" charset="0"/>
                <a:ea typeface="Roboto Medium" pitchFamily="2" charset="0"/>
              </a:rPr>
              <a:t>Promotional booth at game days and/or tournaments</a:t>
            </a:r>
          </a:p>
          <a:p>
            <a:pPr marL="0" indent="0">
              <a:lnSpc>
                <a:spcPct val="125000"/>
              </a:lnSpc>
              <a:buNone/>
            </a:pPr>
            <a:endParaRPr lang="en-US" sz="1000" dirty="0" smtClean="0">
              <a:latin typeface="Roboto Medium" pitchFamily="2" charset="0"/>
              <a:ea typeface="Roboto Medium" pitchFamily="2" charset="0"/>
            </a:endParaRPr>
          </a:p>
          <a:p>
            <a:pPr marL="0" indent="0">
              <a:lnSpc>
                <a:spcPct val="125000"/>
              </a:lnSpc>
              <a:buNone/>
            </a:pPr>
            <a:r>
              <a:rPr lang="en-US" sz="1000" dirty="0" smtClean="0">
                <a:latin typeface="Roboto Medium" pitchFamily="2" charset="0"/>
                <a:ea typeface="Roboto Medium" pitchFamily="2" charset="0"/>
              </a:rPr>
              <a:t>Sampling at game days and/or tournaments (food/restaurant properties) </a:t>
            </a:r>
            <a:endParaRPr lang="en-US" sz="1000" dirty="0" smtClean="0">
              <a:latin typeface="Roboto Light" pitchFamily="2" charset="0"/>
              <a:ea typeface="Roboto Light" pitchFamily="2" charset="0"/>
            </a:endParaRPr>
          </a:p>
          <a:p>
            <a:pPr marL="0" indent="0">
              <a:lnSpc>
                <a:spcPct val="125000"/>
              </a:lnSpc>
              <a:buNone/>
            </a:pPr>
            <a:endParaRPr lang="en-US" sz="1000" dirty="0" smtClean="0">
              <a:latin typeface="Roboto Light" pitchFamily="2" charset="0"/>
              <a:ea typeface="Roboto Light" pitchFamily="2" charset="0"/>
            </a:endParaRPr>
          </a:p>
          <a:p>
            <a:pPr marL="0" indent="0">
              <a:lnSpc>
                <a:spcPct val="125000"/>
              </a:lnSpc>
              <a:buNone/>
            </a:pPr>
            <a:r>
              <a:rPr lang="en-US" sz="1000" dirty="0" smtClean="0">
                <a:latin typeface="Roboto Light" pitchFamily="2" charset="0"/>
                <a:ea typeface="Roboto Light" pitchFamily="2" charset="0"/>
              </a:rPr>
              <a:t>Logo on uniform (sleeve or shorts only)</a:t>
            </a:r>
          </a:p>
          <a:p>
            <a:pPr marL="0" indent="0">
              <a:lnSpc>
                <a:spcPct val="125000"/>
              </a:lnSpc>
              <a:buNone/>
            </a:pPr>
            <a:endParaRPr lang="en-US" sz="1000" dirty="0" smtClean="0">
              <a:latin typeface="Roboto Light" pitchFamily="2" charset="0"/>
              <a:ea typeface="Roboto Light" pitchFamily="2" charset="0"/>
            </a:endParaRPr>
          </a:p>
          <a:p>
            <a:pPr marL="0" indent="0">
              <a:lnSpc>
                <a:spcPct val="125000"/>
              </a:lnSpc>
              <a:buNone/>
            </a:pPr>
            <a:r>
              <a:rPr lang="en-US" sz="1000" dirty="0" smtClean="0">
                <a:latin typeface="Roboto Light" pitchFamily="2" charset="0"/>
                <a:ea typeface="Roboto Light" pitchFamily="2" charset="0"/>
              </a:rPr>
              <a:t>Presenting sponsorship for specific tournaments or events</a:t>
            </a:r>
          </a:p>
          <a:p>
            <a:pPr>
              <a:lnSpc>
                <a:spcPct val="125000"/>
              </a:lnSpc>
            </a:pPr>
            <a:endParaRPr lang="en-US" sz="1000" dirty="0" smtClean="0">
              <a:latin typeface="Roboto Light" pitchFamily="2" charset="0"/>
              <a:ea typeface="Roboto Light" pitchFamily="2" charset="0"/>
            </a:endParaRPr>
          </a:p>
          <a:p>
            <a:pPr>
              <a:lnSpc>
                <a:spcPct val="125000"/>
              </a:lnSpc>
            </a:pPr>
            <a:endParaRPr lang="en-US" sz="1000" dirty="0">
              <a:latin typeface="Roboto Light" pitchFamily="2" charset="0"/>
              <a:ea typeface="Roboto Light" pitchFamily="2" charset="0"/>
            </a:endParaRPr>
          </a:p>
          <a:p>
            <a:pPr marL="0" indent="0">
              <a:lnSpc>
                <a:spcPct val="125000"/>
              </a:lnSpc>
              <a:buNone/>
            </a:pPr>
            <a:endParaRPr lang="en-US" sz="1000" b="1" dirty="0">
              <a:latin typeface="Roboto Light" pitchFamily="2" charset="0"/>
              <a:ea typeface="Roboto Light" pitchFamily="2" charset="0"/>
            </a:endParaRPr>
          </a:p>
        </p:txBody>
      </p:sp>
      <p:sp>
        <p:nvSpPr>
          <p:cNvPr id="14" name="Content Placeholder 2"/>
          <p:cNvSpPr txBox="1">
            <a:spLocks/>
          </p:cNvSpPr>
          <p:nvPr/>
        </p:nvSpPr>
        <p:spPr>
          <a:xfrm>
            <a:off x="6457444" y="7258556"/>
            <a:ext cx="3058790" cy="513844"/>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r">
              <a:lnSpc>
                <a:spcPct val="150000"/>
              </a:lnSpc>
              <a:buNone/>
            </a:pPr>
            <a:r>
              <a:rPr lang="en-US" sz="1800" dirty="0" smtClean="0">
                <a:solidFill>
                  <a:schemeClr val="bg1"/>
                </a:solidFill>
                <a:latin typeface="Roboto Light" pitchFamily="2" charset="0"/>
                <a:ea typeface="Roboto Light" pitchFamily="2" charset="0"/>
              </a:rPr>
              <a:t>POSITIVE COACHING</a:t>
            </a:r>
            <a:endParaRPr lang="en-US" sz="1800" dirty="0">
              <a:solidFill>
                <a:schemeClr val="bg1"/>
              </a:solidFill>
              <a:latin typeface="Roboto Light" pitchFamily="2" charset="0"/>
              <a:ea typeface="Roboto Light"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0" y="2201479"/>
            <a:ext cx="184478" cy="15444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96" y="2842805"/>
            <a:ext cx="202926" cy="16989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0" y="3529978"/>
            <a:ext cx="184478" cy="15444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0" y="4192028"/>
            <a:ext cx="184478" cy="154447"/>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81" y="4853139"/>
            <a:ext cx="184478" cy="154447"/>
          </a:xfrm>
          <a:prstGeom prst="rect">
            <a:avLst/>
          </a:prstGeom>
        </p:spPr>
      </p:pic>
      <p:pic>
        <p:nvPicPr>
          <p:cNvPr id="23" name="Picture 22"/>
          <p:cNvPicPr>
            <a:picLocks noChangeAspect="1"/>
          </p:cNvPicPr>
          <p:nvPr/>
        </p:nvPicPr>
        <p:blipFill>
          <a:blip r:embed="rId4"/>
          <a:stretch>
            <a:fillRect/>
          </a:stretch>
        </p:blipFill>
        <p:spPr>
          <a:xfrm>
            <a:off x="6650122" y="1767053"/>
            <a:ext cx="2403320" cy="1612302"/>
          </a:xfrm>
          <a:prstGeom prst="rect">
            <a:avLst/>
          </a:prstGeom>
          <a:ln>
            <a:solidFill>
              <a:schemeClr val="bg1">
                <a:lumMod val="85000"/>
              </a:schemeClr>
            </a:solidFill>
          </a:ln>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r="9185" b="8195"/>
          <a:stretch/>
        </p:blipFill>
        <p:spPr>
          <a:xfrm>
            <a:off x="6679231" y="4157289"/>
            <a:ext cx="2403320" cy="2513482"/>
          </a:xfrm>
          <a:prstGeom prst="rect">
            <a:avLst/>
          </a:prstGeom>
          <a:ln>
            <a:solidFill>
              <a:schemeClr val="bg1">
                <a:lumMod val="85000"/>
              </a:schemeClr>
            </a:solidFill>
          </a:ln>
        </p:spPr>
      </p:pic>
    </p:spTree>
    <p:extLst>
      <p:ext uri="{BB962C8B-B14F-4D97-AF65-F5344CB8AC3E}">
        <p14:creationId xmlns:p14="http://schemas.microsoft.com/office/powerpoint/2010/main" val="3927779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TRADITIONAL AND NEW MEDIA ADVERTISING</a:t>
            </a:r>
            <a:endParaRPr lang="en-US" sz="2200" dirty="0">
              <a:solidFill>
                <a:schemeClr val="bg1"/>
              </a:solidFill>
              <a:latin typeface="Roboto Medium" pitchFamily="2" charset="0"/>
              <a:ea typeface="Roboto Medium" pitchFamily="2" charset="0"/>
            </a:endParaRPr>
          </a:p>
        </p:txBody>
      </p:sp>
      <p:sp>
        <p:nvSpPr>
          <p:cNvPr id="3" name="Content Placeholder 2"/>
          <p:cNvSpPr>
            <a:spLocks noGrp="1"/>
          </p:cNvSpPr>
          <p:nvPr>
            <p:ph idx="1"/>
          </p:nvPr>
        </p:nvSpPr>
        <p:spPr>
          <a:xfrm>
            <a:off x="443390" y="1249653"/>
            <a:ext cx="2360266" cy="397778"/>
          </a:xfrm>
        </p:spPr>
        <p:txBody>
          <a:bodyPr>
            <a:normAutofit/>
          </a:bodyPr>
          <a:lstStyle/>
          <a:p>
            <a:pPr marL="0" indent="0">
              <a:lnSpc>
                <a:spcPct val="150000"/>
              </a:lnSpc>
              <a:buNone/>
            </a:pPr>
            <a:r>
              <a:rPr lang="en-US" sz="1000" b="1" dirty="0">
                <a:latin typeface="Roboto Light" pitchFamily="2" charset="0"/>
                <a:ea typeface="Roboto Light" pitchFamily="2" charset="0"/>
              </a:rPr>
              <a:t>Advertising Opportunities Include</a:t>
            </a:r>
            <a:r>
              <a:rPr lang="en-US" sz="1000" b="1" dirty="0" smtClean="0">
                <a:latin typeface="Roboto Light" pitchFamily="2" charset="0"/>
                <a:ea typeface="Roboto Light" pitchFamily="2" charset="0"/>
              </a:rPr>
              <a:t>:</a:t>
            </a:r>
            <a:endParaRPr lang="en-US" sz="1000" dirty="0">
              <a:latin typeface="Roboto Light" pitchFamily="2" charset="0"/>
              <a:ea typeface="Roboto Light" pitchFamily="2" charset="0"/>
            </a:endParaRPr>
          </a:p>
        </p:txBody>
      </p:sp>
      <p:sp>
        <p:nvSpPr>
          <p:cNvPr id="8" name="Content Placeholder 2"/>
          <p:cNvSpPr txBox="1">
            <a:spLocks/>
          </p:cNvSpPr>
          <p:nvPr/>
        </p:nvSpPr>
        <p:spPr>
          <a:xfrm>
            <a:off x="710995" y="1740192"/>
            <a:ext cx="5268450" cy="5248863"/>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25000"/>
              </a:lnSpc>
              <a:buNone/>
            </a:pPr>
            <a:r>
              <a:rPr lang="en-US" sz="1000" dirty="0" smtClean="0">
                <a:latin typeface="Roboto Light" pitchFamily="2" charset="0"/>
                <a:ea typeface="Roboto Light" pitchFamily="2" charset="0"/>
              </a:rPr>
              <a:t>Logo recognition and acknowledgement </a:t>
            </a:r>
            <a:r>
              <a:rPr lang="en-US" sz="1000" dirty="0">
                <a:latin typeface="Roboto Light" pitchFamily="2" charset="0"/>
                <a:ea typeface="Roboto Light" pitchFamily="2" charset="0"/>
              </a:rPr>
              <a:t>on region website</a:t>
            </a:r>
          </a:p>
          <a:p>
            <a:pPr marL="0" indent="0">
              <a:lnSpc>
                <a:spcPct val="125000"/>
              </a:lnSpc>
              <a:buNone/>
            </a:pPr>
            <a:endParaRPr lang="en-US" sz="1000" dirty="0" smtClean="0">
              <a:latin typeface="Roboto Light" pitchFamily="2" charset="0"/>
              <a:ea typeface="Roboto Light" pitchFamily="2" charset="0"/>
            </a:endParaRPr>
          </a:p>
          <a:p>
            <a:pPr marL="0" indent="0">
              <a:lnSpc>
                <a:spcPct val="125000"/>
              </a:lnSpc>
              <a:buNone/>
            </a:pPr>
            <a:r>
              <a:rPr lang="en-US" sz="1000" dirty="0" smtClean="0">
                <a:latin typeface="Roboto Light" pitchFamily="2" charset="0"/>
                <a:ea typeface="Roboto Light" pitchFamily="2" charset="0"/>
              </a:rPr>
              <a:t>Social </a:t>
            </a:r>
            <a:r>
              <a:rPr lang="en-US" sz="1000" dirty="0">
                <a:latin typeface="Roboto Light" pitchFamily="2" charset="0"/>
                <a:ea typeface="Roboto Light" pitchFamily="2" charset="0"/>
              </a:rPr>
              <a:t>Media </a:t>
            </a:r>
            <a:r>
              <a:rPr lang="en-US" sz="1000" dirty="0" smtClean="0">
                <a:latin typeface="Roboto Light" pitchFamily="2" charset="0"/>
                <a:ea typeface="Roboto Light" pitchFamily="2" charset="0"/>
              </a:rPr>
              <a:t>posts</a:t>
            </a:r>
          </a:p>
          <a:p>
            <a:pPr marL="0" indent="0">
              <a:lnSpc>
                <a:spcPct val="125000"/>
              </a:lnSpc>
              <a:buNone/>
            </a:pPr>
            <a:endParaRPr lang="en-US" sz="1000" dirty="0" smtClean="0">
              <a:latin typeface="Roboto Light" pitchFamily="2" charset="0"/>
              <a:ea typeface="Roboto Light" pitchFamily="2" charset="0"/>
            </a:endParaRPr>
          </a:p>
          <a:p>
            <a:pPr marL="0" indent="0">
              <a:lnSpc>
                <a:spcPct val="125000"/>
              </a:lnSpc>
              <a:buNone/>
            </a:pPr>
            <a:r>
              <a:rPr lang="en-US" sz="1000" dirty="0" smtClean="0">
                <a:latin typeface="Roboto Light" pitchFamily="2" charset="0"/>
                <a:ea typeface="Roboto Light" pitchFamily="2" charset="0"/>
              </a:rPr>
              <a:t>Acknowledgement/recognition in region yearbook</a:t>
            </a:r>
            <a:endParaRPr lang="en-US" sz="1000" dirty="0">
              <a:latin typeface="Roboto Light" pitchFamily="2" charset="0"/>
              <a:ea typeface="Roboto Light" pitchFamily="2" charset="0"/>
            </a:endParaRPr>
          </a:p>
        </p:txBody>
      </p:sp>
      <p:sp>
        <p:nvSpPr>
          <p:cNvPr id="14" name="Content Placeholder 2"/>
          <p:cNvSpPr txBox="1">
            <a:spLocks/>
          </p:cNvSpPr>
          <p:nvPr/>
        </p:nvSpPr>
        <p:spPr>
          <a:xfrm>
            <a:off x="6457444" y="7258556"/>
            <a:ext cx="3058790" cy="513844"/>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r">
              <a:lnSpc>
                <a:spcPct val="150000"/>
              </a:lnSpc>
              <a:buNone/>
            </a:pPr>
            <a:r>
              <a:rPr lang="en-US" sz="1800" dirty="0" smtClean="0">
                <a:solidFill>
                  <a:schemeClr val="bg1"/>
                </a:solidFill>
                <a:latin typeface="Roboto Light" pitchFamily="2" charset="0"/>
                <a:ea typeface="Roboto Light" pitchFamily="2" charset="0"/>
              </a:rPr>
              <a:t>GOOD SPORTSMANSHIP</a:t>
            </a:r>
            <a:endParaRPr lang="en-US" sz="1800" dirty="0">
              <a:solidFill>
                <a:schemeClr val="bg1"/>
              </a:solidFill>
              <a:latin typeface="Roboto Light" pitchFamily="2" charset="0"/>
              <a:ea typeface="Roboto Light"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 y="1800263"/>
            <a:ext cx="184478" cy="15444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 y="2436852"/>
            <a:ext cx="184478" cy="1544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190" y="4034546"/>
            <a:ext cx="5036674" cy="3107341"/>
          </a:xfrm>
          <a:prstGeom prst="rect">
            <a:avLst/>
          </a:prstGeom>
          <a:ln>
            <a:solidFill>
              <a:schemeClr val="bg1">
                <a:lumMod val="85000"/>
              </a:schemeClr>
            </a:solidFill>
          </a:ln>
        </p:spPr>
      </p:pic>
      <p:sp>
        <p:nvSpPr>
          <p:cNvPr id="7" name="Rectangle 6"/>
          <p:cNvSpPr/>
          <p:nvPr/>
        </p:nvSpPr>
        <p:spPr>
          <a:xfrm>
            <a:off x="5859626" y="5102230"/>
            <a:ext cx="2845838" cy="681135"/>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517" y="4034546"/>
            <a:ext cx="3475409" cy="3107341"/>
          </a:xfrm>
          <a:prstGeom prst="rect">
            <a:avLst/>
          </a:prstGeom>
          <a:ln>
            <a:solidFill>
              <a:schemeClr val="bg1">
                <a:lumMod val="85000"/>
              </a:schemeClr>
            </a:solidFill>
          </a:ln>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 y="3107870"/>
            <a:ext cx="184478" cy="154447"/>
          </a:xfrm>
          <a:prstGeom prst="rect">
            <a:avLst/>
          </a:prstGeom>
        </p:spPr>
      </p:pic>
    </p:spTree>
    <p:extLst>
      <p:ext uri="{BB962C8B-B14F-4D97-AF65-F5344CB8AC3E}">
        <p14:creationId xmlns:p14="http://schemas.microsoft.com/office/powerpoint/2010/main" val="3340124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SPONSORSHIP BENEFITS AND LEVELS</a:t>
            </a:r>
            <a:endParaRPr lang="en-US" sz="2200" dirty="0">
              <a:solidFill>
                <a:schemeClr val="bg1"/>
              </a:solidFill>
              <a:latin typeface="Roboto Medium" pitchFamily="2" charset="0"/>
              <a:ea typeface="Roboto Medium" pitchFamily="2" charset="0"/>
            </a:endParaRPr>
          </a:p>
        </p:txBody>
      </p:sp>
      <p:sp>
        <p:nvSpPr>
          <p:cNvPr id="14" name="Content Placeholder 2"/>
          <p:cNvSpPr txBox="1">
            <a:spLocks/>
          </p:cNvSpPr>
          <p:nvPr/>
        </p:nvSpPr>
        <p:spPr>
          <a:xfrm>
            <a:off x="6457444" y="7258556"/>
            <a:ext cx="3058790" cy="513844"/>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r">
              <a:lnSpc>
                <a:spcPct val="150000"/>
              </a:lnSpc>
              <a:buNone/>
            </a:pPr>
            <a:r>
              <a:rPr lang="en-US" sz="1800" dirty="0" smtClean="0">
                <a:solidFill>
                  <a:schemeClr val="bg1"/>
                </a:solidFill>
                <a:latin typeface="Roboto Light" pitchFamily="2" charset="0"/>
                <a:ea typeface="Roboto Light" pitchFamily="2" charset="0"/>
              </a:rPr>
              <a:t>PLAYER DEVELOPMENT</a:t>
            </a:r>
            <a:endParaRPr lang="en-US" sz="1800" dirty="0">
              <a:solidFill>
                <a:schemeClr val="bg1"/>
              </a:solidFill>
              <a:latin typeface="Roboto Light" pitchFamily="2" charset="0"/>
              <a:ea typeface="Roboto Light"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55913641"/>
              </p:ext>
            </p:extLst>
          </p:nvPr>
        </p:nvGraphicFramePr>
        <p:xfrm>
          <a:off x="765110" y="1172849"/>
          <a:ext cx="8601775" cy="5982923"/>
        </p:xfrm>
        <a:graphic>
          <a:graphicData uri="http://schemas.openxmlformats.org/drawingml/2006/table">
            <a:tbl>
              <a:tblPr firstRow="1" bandRow="1">
                <a:tableStyleId>{5C22544A-7EE6-4342-B048-85BDC9FD1C3A}</a:tableStyleId>
              </a:tblPr>
              <a:tblGrid>
                <a:gridCol w="1851905"/>
                <a:gridCol w="932430"/>
                <a:gridCol w="956555"/>
                <a:gridCol w="1066627"/>
                <a:gridCol w="1213185"/>
                <a:gridCol w="1278323"/>
                <a:gridCol w="1302750"/>
              </a:tblGrid>
              <a:tr h="874574">
                <a:tc>
                  <a:txBody>
                    <a:bodyPr/>
                    <a:lstStyle/>
                    <a:p>
                      <a:r>
                        <a:rPr lang="en-US" sz="1200" dirty="0" smtClean="0"/>
                        <a:t>Total</a:t>
                      </a:r>
                      <a:r>
                        <a:rPr lang="en-US" sz="1200" baseline="0" dirty="0" smtClean="0"/>
                        <a:t> Sponsorship Amount (not per year fee)</a:t>
                      </a:r>
                      <a:endParaRPr lang="en-US" sz="1200" dirty="0"/>
                    </a:p>
                  </a:txBody>
                  <a:tcPr/>
                </a:tc>
                <a:tc>
                  <a:txBody>
                    <a:bodyPr/>
                    <a:lstStyle/>
                    <a:p>
                      <a:r>
                        <a:rPr lang="en-US" sz="1200" dirty="0" smtClean="0"/>
                        <a:t>Amount </a:t>
                      </a:r>
                      <a:r>
                        <a:rPr lang="en-US" sz="1200" dirty="0" smtClean="0"/>
                        <a:t>determined </a:t>
                      </a:r>
                      <a:r>
                        <a:rPr lang="en-US" sz="1200" dirty="0" smtClean="0"/>
                        <a:t>by region</a:t>
                      </a:r>
                      <a:endParaRPr lang="en-US" sz="1200" dirty="0"/>
                    </a:p>
                  </a:txBody>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dirty="0" smtClean="0"/>
                        <a:t>Amount determined</a:t>
                      </a:r>
                      <a:r>
                        <a:rPr lang="en-US" sz="1200" baseline="0" dirty="0" smtClean="0"/>
                        <a:t> </a:t>
                      </a:r>
                      <a:r>
                        <a:rPr lang="en-US" sz="1200" dirty="0" smtClean="0"/>
                        <a:t>by region</a:t>
                      </a:r>
                    </a:p>
                    <a:p>
                      <a:endParaRPr lang="en-US" dirty="0"/>
                    </a:p>
                  </a:txBody>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dirty="0" smtClean="0"/>
                        <a:t>Amount determined by region</a:t>
                      </a:r>
                    </a:p>
                    <a:p>
                      <a:endParaRPr lang="en-US" dirty="0"/>
                    </a:p>
                  </a:txBody>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dirty="0" smtClean="0"/>
                        <a:t>Amount determined by region</a:t>
                      </a:r>
                    </a:p>
                    <a:p>
                      <a:endParaRPr lang="en-US" dirty="0"/>
                    </a:p>
                  </a:txBody>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dirty="0" smtClean="0"/>
                        <a:t>Amount determined by region</a:t>
                      </a:r>
                    </a:p>
                    <a:p>
                      <a:endParaRPr lang="en-US" dirty="0"/>
                    </a:p>
                  </a:txBody>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dirty="0" smtClean="0"/>
                        <a:t>Amount determined by region</a:t>
                      </a:r>
                    </a:p>
                    <a:p>
                      <a:endParaRPr lang="en-US" dirty="0"/>
                    </a:p>
                  </a:txBody>
                  <a:tcPr/>
                </a:tc>
              </a:tr>
              <a:tr h="365113">
                <a:tc>
                  <a:txBody>
                    <a:bodyPr/>
                    <a:lstStyle/>
                    <a:p>
                      <a:r>
                        <a:rPr lang="en-US" sz="1200" dirty="0" smtClean="0"/>
                        <a:t>Tournament</a:t>
                      </a:r>
                      <a:r>
                        <a:rPr lang="en-US" sz="1200" baseline="0" dirty="0" smtClean="0"/>
                        <a:t> </a:t>
                      </a:r>
                      <a:r>
                        <a:rPr lang="en-US" sz="1200" dirty="0" smtClean="0"/>
                        <a:t>Presenting </a:t>
                      </a:r>
                      <a:r>
                        <a:rPr lang="en-US" sz="1200" dirty="0" smtClean="0"/>
                        <a:t>Sponsorship</a:t>
                      </a:r>
                      <a:endParaRPr lang="en-US" sz="12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X</a:t>
                      </a:r>
                      <a:endParaRPr lang="en-US" dirty="0"/>
                    </a:p>
                  </a:txBody>
                  <a:tcPr/>
                </a:tc>
              </a:tr>
              <a:tr h="365113">
                <a:tc>
                  <a:txBody>
                    <a:bodyPr/>
                    <a:lstStyle/>
                    <a:p>
                      <a:r>
                        <a:rPr lang="en-US" sz="1200" dirty="0" smtClean="0"/>
                        <a:t>Use of Region logo</a:t>
                      </a:r>
                      <a:endParaRPr lang="en-US" sz="1200" dirty="0"/>
                    </a:p>
                  </a:txBody>
                  <a:tcPr/>
                </a:tc>
                <a:tc>
                  <a:txBody>
                    <a:bodyPr/>
                    <a:lstStyle/>
                    <a:p>
                      <a:endParaRPr lang="en-US"/>
                    </a:p>
                  </a:txBody>
                  <a:tcPr/>
                </a:tc>
                <a:tc>
                  <a:txBody>
                    <a:bodyPr/>
                    <a:lstStyle/>
                    <a:p>
                      <a:endParaRPr lang="en-US"/>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65113">
                <a:tc>
                  <a:txBody>
                    <a:bodyPr/>
                    <a:lstStyle/>
                    <a:p>
                      <a:r>
                        <a:rPr lang="en-US" sz="1200" b="1" u="sng" dirty="0" smtClean="0"/>
                        <a:t>Experiential Marketing:</a:t>
                      </a:r>
                      <a:endParaRPr lang="en-US" sz="1200" b="1" u="sng"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65113">
                <a:tc>
                  <a:txBody>
                    <a:bodyPr/>
                    <a:lstStyle/>
                    <a:p>
                      <a:r>
                        <a:rPr lang="en-US" sz="1200" dirty="0" smtClean="0"/>
                        <a:t>Event</a:t>
                      </a:r>
                      <a:r>
                        <a:rPr lang="en-US" sz="1200" baseline="0" dirty="0" smtClean="0"/>
                        <a:t> </a:t>
                      </a:r>
                      <a:r>
                        <a:rPr lang="en-US" sz="1200" baseline="0" dirty="0" smtClean="0"/>
                        <a:t>banners</a:t>
                      </a: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65113">
                <a:tc>
                  <a:txBody>
                    <a:bodyPr/>
                    <a:lstStyle/>
                    <a:p>
                      <a:r>
                        <a:rPr lang="en-US" sz="1200" dirty="0" smtClean="0"/>
                        <a:t>Promotional</a:t>
                      </a:r>
                      <a:r>
                        <a:rPr lang="en-US" sz="1200" baseline="0" dirty="0" smtClean="0"/>
                        <a:t> </a:t>
                      </a:r>
                      <a:r>
                        <a:rPr lang="en-US" sz="1200" baseline="0" dirty="0" smtClean="0"/>
                        <a:t>booth</a:t>
                      </a:r>
                      <a:endParaRPr lang="en-US" sz="1200"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65113">
                <a:tc>
                  <a:txBody>
                    <a:bodyPr/>
                    <a:lstStyle/>
                    <a:p>
                      <a:r>
                        <a:rPr lang="en-US" sz="1200" dirty="0" smtClean="0"/>
                        <a:t>Sampling</a:t>
                      </a:r>
                      <a:r>
                        <a:rPr lang="en-US" sz="1200" baseline="0" dirty="0" smtClean="0"/>
                        <a:t> </a:t>
                      </a:r>
                      <a:r>
                        <a:rPr lang="en-US" sz="1200" baseline="0" dirty="0" smtClean="0"/>
                        <a:t>opportunities</a:t>
                      </a:r>
                      <a:endParaRPr lang="en-US" sz="1200"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424551">
                <a:tc>
                  <a:txBody>
                    <a:bodyPr/>
                    <a:lstStyle/>
                    <a:p>
                      <a:r>
                        <a:rPr lang="en-US" sz="1200" dirty="0" smtClean="0"/>
                        <a:t>Uniform </a:t>
                      </a:r>
                      <a:r>
                        <a:rPr lang="en-US" sz="1200" dirty="0" smtClean="0"/>
                        <a:t>logo (sleeve or shorts only)</a:t>
                      </a:r>
                      <a:endParaRPr lang="en-US" sz="12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X</a:t>
                      </a:r>
                      <a:endParaRPr lang="en-US" dirty="0"/>
                    </a:p>
                  </a:txBody>
                  <a:tcPr/>
                </a:tc>
              </a:tr>
              <a:tr h="424551">
                <a:tc>
                  <a:txBody>
                    <a:bodyPr/>
                    <a:lstStyle/>
                    <a:p>
                      <a:endParaRPr lang="en-US" sz="1200" dirty="0" smtClean="0"/>
                    </a:p>
                    <a:p>
                      <a:r>
                        <a:rPr lang="en-US" sz="1200" b="1" u="sng" dirty="0" smtClean="0"/>
                        <a:t>Advertising:</a:t>
                      </a:r>
                      <a:endParaRPr lang="en-US" sz="1200" b="1" u="sng"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594371">
                <a:tc>
                  <a:txBody>
                    <a:bodyPr/>
                    <a:lstStyle/>
                    <a:p>
                      <a:r>
                        <a:rPr lang="en-US" sz="1200" dirty="0" smtClean="0"/>
                        <a:t>               </a:t>
                      </a:r>
                      <a:r>
                        <a:rPr lang="en-US" sz="1200" dirty="0" smtClean="0"/>
                        <a:t>Acknowledgement/recognition </a:t>
                      </a:r>
                      <a:r>
                        <a:rPr lang="en-US" sz="1200" dirty="0" smtClean="0"/>
                        <a:t>in yearbook</a:t>
                      </a:r>
                      <a:endParaRPr lang="en-US" sz="1200"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594371">
                <a:tc>
                  <a:txBody>
                    <a:bodyPr/>
                    <a:lstStyle/>
                    <a:p>
                      <a:r>
                        <a:rPr lang="en-US" sz="1200" dirty="0" smtClean="0"/>
                        <a:t>Logo and</a:t>
                      </a:r>
                      <a:r>
                        <a:rPr lang="en-US" sz="1200" baseline="0" dirty="0" smtClean="0"/>
                        <a:t> </a:t>
                      </a:r>
                      <a:r>
                        <a:rPr lang="en-US" sz="1200" dirty="0" smtClean="0"/>
                        <a:t>acknowledgement </a:t>
                      </a:r>
                      <a:r>
                        <a:rPr lang="en-US" sz="1200" dirty="0" smtClean="0"/>
                        <a:t>on region website</a:t>
                      </a:r>
                      <a:endParaRPr lang="en-US" sz="1200"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423371">
                <a:tc>
                  <a:txBody>
                    <a:bodyPr/>
                    <a:lstStyle/>
                    <a:p>
                      <a:r>
                        <a:rPr lang="en-US" sz="1200" dirty="0" smtClean="0"/>
                        <a:t>Social </a:t>
                      </a:r>
                      <a:r>
                        <a:rPr lang="en-US" sz="1200" dirty="0" smtClean="0"/>
                        <a:t>media</a:t>
                      </a:r>
                      <a:endParaRPr lang="en-US" sz="1200"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bl>
          </a:graphicData>
        </a:graphic>
      </p:graphicFrame>
    </p:spTree>
    <p:extLst>
      <p:ext uri="{BB962C8B-B14F-4D97-AF65-F5344CB8AC3E}">
        <p14:creationId xmlns:p14="http://schemas.microsoft.com/office/powerpoint/2010/main" val="1998175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515" y="1"/>
            <a:ext cx="8675370" cy="1019596"/>
          </a:xfrm>
        </p:spPr>
        <p:txBody>
          <a:bodyPr>
            <a:normAutofit/>
          </a:bodyPr>
          <a:lstStyle/>
          <a:p>
            <a:pPr algn="ctr"/>
            <a:r>
              <a:rPr lang="en-US" sz="2200" dirty="0" smtClean="0">
                <a:solidFill>
                  <a:schemeClr val="bg1"/>
                </a:solidFill>
                <a:latin typeface="Roboto Medium" pitchFamily="2" charset="0"/>
                <a:ea typeface="Roboto Medium" pitchFamily="2" charset="0"/>
              </a:rPr>
              <a:t>CONTACT INFORMATION</a:t>
            </a:r>
            <a:endParaRPr lang="en-US" sz="2200" dirty="0">
              <a:solidFill>
                <a:schemeClr val="bg1"/>
              </a:solidFill>
              <a:latin typeface="Roboto Medium" pitchFamily="2" charset="0"/>
              <a:ea typeface="Roboto Medium" pitchFamily="2" charset="0"/>
            </a:endParaRPr>
          </a:p>
        </p:txBody>
      </p:sp>
      <p:sp>
        <p:nvSpPr>
          <p:cNvPr id="26" name="TextBox 25"/>
          <p:cNvSpPr txBox="1"/>
          <p:nvPr/>
        </p:nvSpPr>
        <p:spPr>
          <a:xfrm>
            <a:off x="573882" y="1411906"/>
            <a:ext cx="4352682" cy="400110"/>
          </a:xfrm>
          <a:prstGeom prst="rect">
            <a:avLst/>
          </a:prstGeom>
          <a:noFill/>
        </p:spPr>
        <p:txBody>
          <a:bodyPr wrap="square" rtlCol="0">
            <a:spAutoFit/>
          </a:bodyPr>
          <a:lstStyle/>
          <a:p>
            <a:r>
              <a:rPr lang="en-US" sz="1000" dirty="0">
                <a:latin typeface="Roboto Medium" pitchFamily="2" charset="0"/>
                <a:ea typeface="Roboto Medium" pitchFamily="2" charset="0"/>
              </a:rPr>
              <a:t>For more information on becoming an AYSO </a:t>
            </a:r>
            <a:r>
              <a:rPr lang="en-US" sz="1000" dirty="0" smtClean="0">
                <a:latin typeface="Roboto Medium" pitchFamily="2" charset="0"/>
                <a:ea typeface="Roboto Medium" pitchFamily="2" charset="0"/>
              </a:rPr>
              <a:t>Sponsor in your local region</a:t>
            </a:r>
            <a:r>
              <a:rPr lang="en-US" sz="1000" dirty="0" smtClean="0">
                <a:latin typeface="Roboto Light" pitchFamily="2" charset="0"/>
                <a:ea typeface="Roboto Light" pitchFamily="2" charset="0"/>
              </a:rPr>
              <a:t>, </a:t>
            </a:r>
            <a:r>
              <a:rPr lang="en-US" sz="1000" dirty="0">
                <a:latin typeface="Roboto Light" pitchFamily="2" charset="0"/>
                <a:ea typeface="Roboto Light" pitchFamily="2" charset="0"/>
              </a:rPr>
              <a:t>please contact</a:t>
            </a:r>
            <a:r>
              <a:rPr lang="en-US" sz="1000" dirty="0" smtClean="0">
                <a:latin typeface="Roboto Light" pitchFamily="2" charset="0"/>
                <a:ea typeface="Roboto Light" pitchFamily="2" charset="0"/>
              </a:rPr>
              <a:t>:</a:t>
            </a:r>
            <a:endParaRPr lang="en-US" sz="1000" dirty="0">
              <a:latin typeface="Roboto Light" pitchFamily="2" charset="0"/>
              <a:ea typeface="Roboto Light" pitchFamily="2" charset="0"/>
            </a:endParaRPr>
          </a:p>
        </p:txBody>
      </p:sp>
      <p:sp>
        <p:nvSpPr>
          <p:cNvPr id="6" name="TextBox 5"/>
          <p:cNvSpPr txBox="1"/>
          <p:nvPr/>
        </p:nvSpPr>
        <p:spPr>
          <a:xfrm>
            <a:off x="811120" y="2452961"/>
            <a:ext cx="2531462" cy="1477328"/>
          </a:xfrm>
          <a:prstGeom prst="rect">
            <a:avLst/>
          </a:prstGeom>
          <a:noFill/>
        </p:spPr>
        <p:txBody>
          <a:bodyPr wrap="none" rtlCol="0">
            <a:spAutoFit/>
          </a:bodyPr>
          <a:lstStyle/>
          <a:p>
            <a:pPr>
              <a:lnSpc>
                <a:spcPct val="150000"/>
              </a:lnSpc>
            </a:pPr>
            <a:r>
              <a:rPr lang="en-US" sz="1000" dirty="0" smtClean="0">
                <a:solidFill>
                  <a:srgbClr val="FF0000"/>
                </a:solidFill>
                <a:latin typeface="Roboto Medium" pitchFamily="2" charset="0"/>
                <a:ea typeface="Roboto Medium" pitchFamily="2" charset="0"/>
              </a:rPr>
              <a:t>[Region Sponsor Contact Name]</a:t>
            </a:r>
            <a:endParaRPr lang="en-US" sz="1000" dirty="0">
              <a:solidFill>
                <a:srgbClr val="FF0000"/>
              </a:solidFill>
              <a:latin typeface="Roboto Medium" pitchFamily="2" charset="0"/>
              <a:ea typeface="Roboto Medium" pitchFamily="2" charset="0"/>
            </a:endParaRPr>
          </a:p>
          <a:p>
            <a:pPr>
              <a:lnSpc>
                <a:spcPct val="150000"/>
              </a:lnSpc>
            </a:pPr>
            <a:r>
              <a:rPr lang="en-US" sz="1000" dirty="0" smtClean="0">
                <a:solidFill>
                  <a:srgbClr val="FF0000"/>
                </a:solidFill>
                <a:latin typeface="Roboto Medium" pitchFamily="2" charset="0"/>
                <a:ea typeface="Roboto Medium" pitchFamily="2" charset="0"/>
              </a:rPr>
              <a:t>[Region Sponsor Contact Email Address]</a:t>
            </a:r>
            <a:endParaRPr lang="en-US" sz="1000" dirty="0">
              <a:solidFill>
                <a:srgbClr val="FF0000"/>
              </a:solidFill>
              <a:latin typeface="Roboto Medium" pitchFamily="2" charset="0"/>
              <a:ea typeface="Roboto Medium" pitchFamily="2" charset="0"/>
            </a:endParaRPr>
          </a:p>
          <a:p>
            <a:pPr>
              <a:lnSpc>
                <a:spcPct val="150000"/>
              </a:lnSpc>
            </a:pPr>
            <a:r>
              <a:rPr lang="en-US" sz="1000" dirty="0" smtClean="0">
                <a:solidFill>
                  <a:srgbClr val="FF0000"/>
                </a:solidFill>
                <a:latin typeface="Roboto Medium" pitchFamily="2" charset="0"/>
                <a:ea typeface="Roboto Medium" pitchFamily="2" charset="0"/>
              </a:rPr>
              <a:t>[Region </a:t>
            </a:r>
            <a:r>
              <a:rPr lang="en-US" sz="1000" dirty="0">
                <a:solidFill>
                  <a:srgbClr val="FF0000"/>
                </a:solidFill>
                <a:latin typeface="Roboto Medium" pitchFamily="2" charset="0"/>
                <a:ea typeface="Roboto Medium" pitchFamily="2" charset="0"/>
              </a:rPr>
              <a:t>Sponsor Contact </a:t>
            </a:r>
            <a:r>
              <a:rPr lang="en-US" sz="1000" dirty="0" smtClean="0">
                <a:solidFill>
                  <a:srgbClr val="FF0000"/>
                </a:solidFill>
                <a:latin typeface="Roboto Medium" pitchFamily="2" charset="0"/>
                <a:ea typeface="Roboto Medium" pitchFamily="2" charset="0"/>
              </a:rPr>
              <a:t>Phone Number</a:t>
            </a:r>
            <a:r>
              <a:rPr lang="en-US" sz="1000" dirty="0" smtClean="0">
                <a:solidFill>
                  <a:srgbClr val="FF0000"/>
                </a:solidFill>
                <a:latin typeface="Roboto Medium" pitchFamily="2" charset="0"/>
                <a:ea typeface="Roboto Medium" pitchFamily="2" charset="0"/>
              </a:rPr>
              <a:t>]</a:t>
            </a:r>
          </a:p>
          <a:p>
            <a:pPr>
              <a:lnSpc>
                <a:spcPct val="150000"/>
              </a:lnSpc>
            </a:pPr>
            <a:r>
              <a:rPr lang="en-US" sz="1000" dirty="0" smtClean="0">
                <a:solidFill>
                  <a:srgbClr val="FF0000"/>
                </a:solidFill>
                <a:latin typeface="Roboto Medium" pitchFamily="2" charset="0"/>
                <a:ea typeface="Roboto Medium" pitchFamily="2" charset="0"/>
              </a:rPr>
              <a:t>[Region Website]</a:t>
            </a:r>
            <a:endParaRPr lang="en-US" sz="1000" dirty="0">
              <a:solidFill>
                <a:srgbClr val="FF0000"/>
              </a:solidFill>
              <a:latin typeface="Roboto Medium" pitchFamily="2" charset="0"/>
              <a:ea typeface="Roboto Medium" pitchFamily="2" charset="0"/>
            </a:endParaRPr>
          </a:p>
          <a:p>
            <a:pPr>
              <a:lnSpc>
                <a:spcPct val="150000"/>
              </a:lnSpc>
            </a:pPr>
            <a:endParaRPr lang="en-US" sz="1000" dirty="0">
              <a:latin typeface="Roboto Medium" pitchFamily="2" charset="0"/>
              <a:ea typeface="Roboto Medium" pitchFamily="2" charset="0"/>
            </a:endParaRPr>
          </a:p>
          <a:p>
            <a:pPr>
              <a:lnSpc>
                <a:spcPct val="150000"/>
              </a:lnSpc>
            </a:pPr>
            <a:endParaRPr lang="en-US" sz="1000" dirty="0">
              <a:latin typeface="Roboto Medium" pitchFamily="2" charset="0"/>
              <a:ea typeface="Roboto Medium" pitchFamily="2"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982" y="1492681"/>
            <a:ext cx="5697520" cy="5340711"/>
          </a:xfrm>
          <a:prstGeom prst="rect">
            <a:avLst/>
          </a:prstGeom>
        </p:spPr>
      </p:pic>
    </p:spTree>
    <p:extLst>
      <p:ext uri="{BB962C8B-B14F-4D97-AF65-F5344CB8AC3E}">
        <p14:creationId xmlns:p14="http://schemas.microsoft.com/office/powerpoint/2010/main" val="4215725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9190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6DEA49B162C04285F90F9756090714" ma:contentTypeVersion="10" ma:contentTypeDescription="Create a new document." ma:contentTypeScope="" ma:versionID="e7b7989a32a137217ff239005e6d6bcc">
  <xsd:schema xmlns:xsd="http://www.w3.org/2001/XMLSchema" xmlns:xs="http://www.w3.org/2001/XMLSchema" xmlns:p="http://schemas.microsoft.com/office/2006/metadata/properties" xmlns:ns2="4f37907f-98ee-45e0-9ab0-7b109e84d8e9" targetNamespace="http://schemas.microsoft.com/office/2006/metadata/properties" ma:root="true" ma:fieldsID="5e6f9954a62cd2387d13fe10c5fb6dd5" ns2:_="">
    <xsd:import namespace="4f37907f-98ee-45e0-9ab0-7b109e84d8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7907f-98ee-45e0-9ab0-7b109e84d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1C09A3-5BBD-401B-BA70-A2B17656A723}"/>
</file>

<file path=customXml/itemProps2.xml><?xml version="1.0" encoding="utf-8"?>
<ds:datastoreItem xmlns:ds="http://schemas.openxmlformats.org/officeDocument/2006/customXml" ds:itemID="{A0E28DEB-8952-41C5-AD0C-55C20ECC68EE}"/>
</file>

<file path=customXml/itemProps3.xml><?xml version="1.0" encoding="utf-8"?>
<ds:datastoreItem xmlns:ds="http://schemas.openxmlformats.org/officeDocument/2006/customXml" ds:itemID="{26C909A0-1F93-437C-9B32-D817AD271612}"/>
</file>

<file path=docProps/app.xml><?xml version="1.0" encoding="utf-8"?>
<Properties xmlns="http://schemas.openxmlformats.org/officeDocument/2006/extended-properties" xmlns:vt="http://schemas.openxmlformats.org/officeDocument/2006/docPropsVTypes">
  <Template>Office Theme</Template>
  <TotalTime>17977</TotalTime>
  <Words>376</Words>
  <Application>Microsoft Office PowerPoint</Application>
  <PresentationFormat>Custom</PresentationFormat>
  <Paragraphs>105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Neutra Display</vt:lpstr>
      <vt:lpstr>Neutra Text Light SC</vt:lpstr>
      <vt:lpstr>Roboto Light</vt:lpstr>
      <vt:lpstr>Roboto Medium</vt:lpstr>
      <vt:lpstr>Office Theme</vt:lpstr>
      <vt:lpstr>American Youth Soccer Organization</vt:lpstr>
      <vt:lpstr>WHY YOU SHOULD PARTNER WITH YOUR LOCAL AMERICAN YOUTH SOCCER ORGANIZATION (AYSO) REGION</vt:lpstr>
      <vt:lpstr>REGION STATISTICS</vt:lpstr>
      <vt:lpstr>EXPERIENTIAL MARKETING</vt:lpstr>
      <vt:lpstr>TRADITIONAL AND NEW MEDIA ADVERTISING</vt:lpstr>
      <vt:lpstr>SPONSORSHIP BENEFITS AND LEVELS</vt:lpstr>
      <vt:lpstr>CONTACT INFORMATION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Otenti</dc:creator>
  <cp:lastModifiedBy>Michael Zweig</cp:lastModifiedBy>
  <cp:revision>48</cp:revision>
  <cp:lastPrinted>2018-04-03T16:09:18Z</cp:lastPrinted>
  <dcterms:created xsi:type="dcterms:W3CDTF">2018-03-08T22:38:21Z</dcterms:created>
  <dcterms:modified xsi:type="dcterms:W3CDTF">2018-04-03T19:04:35Z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0x010100096DEA49B162C04285F90F9756090714</vt:lpwstr>
  </property>
</Properties>
</file>